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6858000" cx="12192000"/>
  <p:notesSz cx="7010400" cy="9296400"/>
  <p:embeddedFontLst>
    <p:embeddedFont>
      <p:font typeface="Inter Light"/>
      <p:regular r:id="rId34"/>
      <p:bold r:id="rId35"/>
    </p:embeddedFont>
    <p:embeddedFont>
      <p:font typeface="Montserra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0" roundtripDataSignature="AMtx7mjVeT7aHuUTEYOr+0TDXaHl7T6n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E179886-0665-4ACF-8A59-8CEC3EE87436}">
  <a:tblStyle styleId="{6E179886-0665-4ACF-8A59-8CEC3EE8743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EF2EA"/>
          </a:solidFill>
        </a:fill>
      </a:tcStyle>
    </a:wholeTbl>
    <a:band1H>
      <a:tcTxStyle b="off" i="off"/>
      <a:tcStyle>
        <a:fill>
          <a:solidFill>
            <a:srgbClr val="FDE3D4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FDE3D4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InterLight-bold.fntdata"/><Relationship Id="rId12" Type="http://schemas.openxmlformats.org/officeDocument/2006/relationships/slide" Target="slides/slide6.xml"/><Relationship Id="rId34" Type="http://schemas.openxmlformats.org/officeDocument/2006/relationships/font" Target="fonts/InterLight-regular.fntdata"/><Relationship Id="rId15" Type="http://schemas.openxmlformats.org/officeDocument/2006/relationships/slide" Target="slides/slide9.xml"/><Relationship Id="rId37" Type="http://schemas.openxmlformats.org/officeDocument/2006/relationships/font" Target="fonts/Montserrat-bold.fntdata"/><Relationship Id="rId14" Type="http://schemas.openxmlformats.org/officeDocument/2006/relationships/slide" Target="slides/slide8.xml"/><Relationship Id="rId36" Type="http://schemas.openxmlformats.org/officeDocument/2006/relationships/font" Target="fonts/Montserrat-regular.fntdata"/><Relationship Id="rId17" Type="http://schemas.openxmlformats.org/officeDocument/2006/relationships/slide" Target="slides/slide11.xml"/><Relationship Id="rId39" Type="http://schemas.openxmlformats.org/officeDocument/2006/relationships/font" Target="fonts/Montserrat-boldItalic.fntdata"/><Relationship Id="rId16" Type="http://schemas.openxmlformats.org/officeDocument/2006/relationships/slide" Target="slides/slide10.xml"/><Relationship Id="rId38" Type="http://schemas.openxmlformats.org/officeDocument/2006/relationships/font" Target="fonts/Montserrat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798f34b8c9_0_395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g2798f34b8c9_0_395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798f34b8c9_0_451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g2798f34b8c9_0_451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798f34b8c9_0_507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7" name="Google Shape;287;g2798f34b8c9_0_507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798f34b8c9_0_568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g2798f34b8c9_0_568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798f34b8c9_0_624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g2798f34b8c9_0_624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798f34b8c9_0_68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g2798f34b8c9_0_68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798f34b8c9_0_736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g2798f34b8c9_0_736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798f34b8c9_0_792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2798f34b8c9_0_792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Call to action: pivotal moments in Austin’s history, as we enter the global stage, etc</a:t>
            </a:r>
            <a:endParaRPr/>
          </a:p>
        </p:txBody>
      </p:sp>
      <p:sp>
        <p:nvSpPr>
          <p:cNvPr id="333" name="Google Shape;333;g2798f34b8c9_0_792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8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9" name="Google Shape;339;p8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7ac736b829_0_7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g27ac736b829_0_7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2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" name="Google Shape;73;p2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409cfe580a_0_13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2409cfe580a_0_13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2409cfe580a_0_13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7ac736b829_0_38:notes"/>
          <p:cNvSpPr/>
          <p:nvPr>
            <p:ph idx="2" type="sldImg"/>
          </p:nvPr>
        </p:nvSpPr>
        <p:spPr>
          <a:xfrm>
            <a:off x="701040" y="1162050"/>
            <a:ext cx="56082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g27ac736b829_0_38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g27ac736b829_0_38:notes"/>
          <p:cNvSpPr txBox="1"/>
          <p:nvPr>
            <p:ph idx="12" type="sldNum"/>
          </p:nvPr>
        </p:nvSpPr>
        <p:spPr>
          <a:xfrm>
            <a:off x="3970938" y="8829967"/>
            <a:ext cx="30378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7b24b39bac_0_56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g27b24b39bac_0_56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7b24b39bac_0_1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g27b24b39bac_0_1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1" name="Google Shape;401;p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798f34b8c9_0_2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g2798f34b8c9_0_2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798f34b8c9_0_2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8" name="Google Shape;428;g2798f34b8c9_0_2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6:notes"/>
          <p:cNvSpPr/>
          <p:nvPr>
            <p:ph idx="2" type="sldImg"/>
          </p:nvPr>
        </p:nvSpPr>
        <p:spPr>
          <a:xfrm>
            <a:off x="717550" y="1162050"/>
            <a:ext cx="557530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16:notes"/>
          <p:cNvSpPr txBox="1"/>
          <p:nvPr>
            <p:ph idx="1" type="body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p16:notes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798f34b8c9_0_879:notes"/>
          <p:cNvSpPr/>
          <p:nvPr>
            <p:ph idx="2" type="sldImg"/>
          </p:nvPr>
        </p:nvSpPr>
        <p:spPr>
          <a:xfrm>
            <a:off x="701040" y="1162050"/>
            <a:ext cx="56082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g2798f34b8c9_0_879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" name="Google Shape;80;g2798f34b8c9_0_879:notes"/>
          <p:cNvSpPr txBox="1"/>
          <p:nvPr>
            <p:ph idx="12" type="sldNum"/>
          </p:nvPr>
        </p:nvSpPr>
        <p:spPr>
          <a:xfrm>
            <a:off x="3970938" y="8829967"/>
            <a:ext cx="30378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b24b39bac_0_112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g27b24b39bac_0_112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ab35fb293_0_7:notes"/>
          <p:cNvSpPr/>
          <p:nvPr>
            <p:ph idx="2" type="sldImg"/>
          </p:nvPr>
        </p:nvSpPr>
        <p:spPr>
          <a:xfrm>
            <a:off x="701040" y="1162050"/>
            <a:ext cx="5608200" cy="313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27ab35fb293_0_7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75" spcFirstLastPara="1" rIns="93275" wrap="square" tIns="46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g27ab35fb293_0_7:notes"/>
          <p:cNvSpPr txBox="1"/>
          <p:nvPr>
            <p:ph idx="12" type="sldNum"/>
          </p:nvPr>
        </p:nvSpPr>
        <p:spPr>
          <a:xfrm>
            <a:off x="3970938" y="8829967"/>
            <a:ext cx="3037800" cy="46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75" spcFirstLastPara="1" rIns="93275" wrap="square" tIns="466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98f34b8c9_0_3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g2798f34b8c9_0_3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98f34b8c9_0_90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g2798f34b8c9_0_90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798f34b8c9_0_283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g2798f34b8c9_0_283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798f34b8c9_0_339:notes"/>
          <p:cNvSpPr txBox="1"/>
          <p:nvPr>
            <p:ph idx="1" type="body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g2798f34b8c9_0_339:notes"/>
          <p:cNvSpPr/>
          <p:nvPr>
            <p:ph idx="2" type="sldImg"/>
          </p:nvPr>
        </p:nvSpPr>
        <p:spPr>
          <a:xfrm>
            <a:off x="717550" y="1162050"/>
            <a:ext cx="55752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-Slide">
  <p:cSld name="Logo-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1223" y="281261"/>
            <a:ext cx="11629553" cy="629547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8"/>
          <p:cNvSpPr txBox="1"/>
          <p:nvPr/>
        </p:nvSpPr>
        <p:spPr>
          <a:xfrm>
            <a:off x="-2903621" y="72189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Google Shape;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3917" y="1866566"/>
            <a:ext cx="8524165" cy="312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01655"/>
            <a:ext cx="7772400" cy="535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-Slide-Dark">
  <p:cSld name="Title-Slide-Dark">
    <p:bg>
      <p:bgPr>
        <a:blipFill>
          <a:blip r:embed="rId2">
            <a:alphaModFix amt="49872"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223" y="281261"/>
            <a:ext cx="11629553" cy="629547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1"/>
          <p:cNvSpPr txBox="1"/>
          <p:nvPr>
            <p:ph idx="1" type="subTitle"/>
          </p:nvPr>
        </p:nvSpPr>
        <p:spPr>
          <a:xfrm>
            <a:off x="1524000" y="39187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4" name="Google Shape;64;p21"/>
          <p:cNvSpPr txBox="1"/>
          <p:nvPr>
            <p:ph type="title"/>
          </p:nvPr>
        </p:nvSpPr>
        <p:spPr>
          <a:xfrm>
            <a:off x="838200" y="25931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"/>
              <a:buNone/>
              <a:defRPr b="1" i="0" sz="5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1"/>
          <p:cNvSpPr txBox="1"/>
          <p:nvPr/>
        </p:nvSpPr>
        <p:spPr>
          <a:xfrm>
            <a:off x="-2903621" y="72189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1223" y="281261"/>
            <a:ext cx="11629553" cy="629547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3"/>
          <p:cNvSpPr txBox="1"/>
          <p:nvPr/>
        </p:nvSpPr>
        <p:spPr>
          <a:xfrm>
            <a:off x="-2903621" y="72189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oogle Shape;2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1655"/>
            <a:ext cx="7772400" cy="535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+Text-2">
  <p:cSld name="Picture+Text-2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/>
          <p:nvPr>
            <p:ph idx="2" type="pic"/>
          </p:nvPr>
        </p:nvSpPr>
        <p:spPr>
          <a:xfrm>
            <a:off x="-14288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" name="Google Shape;2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26997" y="182562"/>
            <a:ext cx="5637807" cy="64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2"/>
          <p:cNvSpPr txBox="1"/>
          <p:nvPr>
            <p:ph type="title"/>
          </p:nvPr>
        </p:nvSpPr>
        <p:spPr>
          <a:xfrm>
            <a:off x="6638619" y="397210"/>
            <a:ext cx="50145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i="0" sz="28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" type="body"/>
          </p:nvPr>
        </p:nvSpPr>
        <p:spPr>
          <a:xfrm>
            <a:off x="6639237" y="1860550"/>
            <a:ext cx="5013325" cy="4540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" name="Google Shape;2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9699" y="1501655"/>
            <a:ext cx="7772400" cy="535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+Text-1">
  <p:cSld name="Picture+Text-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01655"/>
            <a:ext cx="7772400" cy="535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955" y="182562"/>
            <a:ext cx="5637807" cy="64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4"/>
          <p:cNvSpPr txBox="1"/>
          <p:nvPr>
            <p:ph type="title"/>
          </p:nvPr>
        </p:nvSpPr>
        <p:spPr>
          <a:xfrm>
            <a:off x="526577" y="397210"/>
            <a:ext cx="50145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i="0" sz="28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527050" y="1860550"/>
            <a:ext cx="5013325" cy="4540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4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-Slide-Light">
  <p:cSld name="Title-Slide-Ligh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1223" y="281261"/>
            <a:ext cx="11629553" cy="6295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01655"/>
            <a:ext cx="7772400" cy="535634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5"/>
          <p:cNvSpPr txBox="1"/>
          <p:nvPr>
            <p:ph idx="1" type="subTitle"/>
          </p:nvPr>
        </p:nvSpPr>
        <p:spPr>
          <a:xfrm>
            <a:off x="1524000" y="39187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7" name="Google Shape;37;p25"/>
          <p:cNvSpPr txBox="1"/>
          <p:nvPr>
            <p:ph type="title"/>
          </p:nvPr>
        </p:nvSpPr>
        <p:spPr>
          <a:xfrm>
            <a:off x="838200" y="25931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/>
        </p:nvSpPr>
        <p:spPr>
          <a:xfrm>
            <a:off x="-2903621" y="72189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-2">
  <p:cSld name="Blank-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/>
          <p:nvPr/>
        </p:nvSpPr>
        <p:spPr>
          <a:xfrm>
            <a:off x="-2903621" y="72189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" name="Google Shape;4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01655"/>
            <a:ext cx="7772400" cy="535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-Slide-Dark">
  <p:cSld name="Title-Slide-Dark">
    <p:bg>
      <p:bgPr>
        <a:blipFill>
          <a:blip r:embed="rId2">
            <a:alphaModFix amt="49872"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223" y="281261"/>
            <a:ext cx="11629553" cy="629547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0"/>
          <p:cNvSpPr txBox="1"/>
          <p:nvPr>
            <p:ph idx="1" type="subTitle"/>
          </p:nvPr>
        </p:nvSpPr>
        <p:spPr>
          <a:xfrm>
            <a:off x="1524000" y="391874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5" name="Google Shape;45;p20"/>
          <p:cNvSpPr txBox="1"/>
          <p:nvPr>
            <p:ph type="title"/>
          </p:nvPr>
        </p:nvSpPr>
        <p:spPr>
          <a:xfrm>
            <a:off x="838200" y="25931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"/>
              <a:buNone/>
              <a:defRPr b="1" i="0" sz="5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0"/>
          <p:cNvSpPr txBox="1"/>
          <p:nvPr/>
        </p:nvSpPr>
        <p:spPr>
          <a:xfrm>
            <a:off x="-2903621" y="72189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+Logo">
  <p:cSld name="Text+Logo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01655"/>
            <a:ext cx="7772400" cy="535634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7"/>
          <p:cNvSpPr txBox="1"/>
          <p:nvPr>
            <p:ph idx="1" type="body"/>
          </p:nvPr>
        </p:nvSpPr>
        <p:spPr>
          <a:xfrm>
            <a:off x="528638" y="561975"/>
            <a:ext cx="5246687" cy="58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1" i="0"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0" name="Google Shape;5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3790" y="6081886"/>
            <a:ext cx="2704766" cy="386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shot+Title">
  <p:cSld name="Headshot+Titl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01655"/>
            <a:ext cx="7772400" cy="535634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8"/>
          <p:cNvSpPr/>
          <p:nvPr>
            <p:ph idx="2" type="pic"/>
          </p:nvPr>
        </p:nvSpPr>
        <p:spPr>
          <a:xfrm>
            <a:off x="838200" y="2292329"/>
            <a:ext cx="3768725" cy="3770312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28"/>
          <p:cNvSpPr txBox="1"/>
          <p:nvPr>
            <p:ph type="title"/>
          </p:nvPr>
        </p:nvSpPr>
        <p:spPr>
          <a:xfrm>
            <a:off x="838200" y="6208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5" name="Google Shape;5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3790" y="6081886"/>
            <a:ext cx="2704766" cy="38639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8"/>
          <p:cNvSpPr txBox="1"/>
          <p:nvPr>
            <p:ph idx="1" type="body"/>
          </p:nvPr>
        </p:nvSpPr>
        <p:spPr>
          <a:xfrm>
            <a:off x="4973052" y="3753159"/>
            <a:ext cx="6124074" cy="386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i="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28"/>
          <p:cNvSpPr txBox="1"/>
          <p:nvPr>
            <p:ph idx="3" type="body"/>
          </p:nvPr>
        </p:nvSpPr>
        <p:spPr>
          <a:xfrm>
            <a:off x="4973052" y="4218380"/>
            <a:ext cx="6124074" cy="386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49.png"/><Relationship Id="rId7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5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47.png"/><Relationship Id="rId13" Type="http://schemas.openxmlformats.org/officeDocument/2006/relationships/image" Target="../media/image41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5" Type="http://schemas.openxmlformats.org/officeDocument/2006/relationships/image" Target="../media/image43.png"/><Relationship Id="rId14" Type="http://schemas.openxmlformats.org/officeDocument/2006/relationships/image" Target="../media/image46.png"/><Relationship Id="rId5" Type="http://schemas.openxmlformats.org/officeDocument/2006/relationships/image" Target="../media/image36.png"/><Relationship Id="rId6" Type="http://schemas.openxmlformats.org/officeDocument/2006/relationships/image" Target="../media/image38.png"/><Relationship Id="rId7" Type="http://schemas.openxmlformats.org/officeDocument/2006/relationships/image" Target="../media/image35.jpg"/><Relationship Id="rId8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8.png"/><Relationship Id="rId6" Type="http://schemas.openxmlformats.org/officeDocument/2006/relationships/image" Target="../media/image12.png"/><Relationship Id="rId7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looking at a map&#10;&#10;Description automatically generated" id="273" name="Google Shape;273;g2798f34b8c9_0_395"/>
          <p:cNvPicPr preferRelativeResize="0"/>
          <p:nvPr/>
        </p:nvPicPr>
        <p:blipFill rotWithShape="1">
          <a:blip r:embed="rId3">
            <a:alphaModFix/>
          </a:blip>
          <a:srcRect b="0" l="7378" r="33403" t="0"/>
          <a:stretch/>
        </p:blipFill>
        <p:spPr>
          <a:xfrm>
            <a:off x="1" y="0"/>
            <a:ext cx="6081714" cy="6858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g2798f34b8c9_0_395"/>
          <p:cNvCxnSpPr/>
          <p:nvPr/>
        </p:nvCxnSpPr>
        <p:spPr>
          <a:xfrm>
            <a:off x="6576803" y="1402628"/>
            <a:ext cx="5260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5" name="Google Shape;275;g2798f34b8c9_0_395"/>
          <p:cNvSpPr txBox="1"/>
          <p:nvPr>
            <p:ph type="title"/>
          </p:nvPr>
        </p:nvSpPr>
        <p:spPr>
          <a:xfrm>
            <a:off x="6576803" y="242047"/>
            <a:ext cx="5014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/>
              <a:t>We looked at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leading practices</a:t>
            </a:r>
            <a:endParaRPr/>
          </a:p>
        </p:txBody>
      </p:sp>
      <p:sp>
        <p:nvSpPr>
          <p:cNvPr id="276" name="Google Shape;276;g2798f34b8c9_0_395"/>
          <p:cNvSpPr txBox="1"/>
          <p:nvPr>
            <p:ph idx="1" type="body"/>
          </p:nvPr>
        </p:nvSpPr>
        <p:spPr>
          <a:xfrm>
            <a:off x="6441141" y="1559859"/>
            <a:ext cx="5405700" cy="5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How are competitor regions positioning themselves to catch up with Greater Austin?</a:t>
            </a:r>
            <a:endParaRPr sz="2000"/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DFW</a:t>
            </a:r>
            <a:endParaRPr sz="2000"/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Denver</a:t>
            </a:r>
            <a:endParaRPr sz="2000"/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Houston</a:t>
            </a:r>
            <a:endParaRPr sz="2000"/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Nashville</a:t>
            </a:r>
            <a:endParaRPr sz="2000"/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Phoenix</a:t>
            </a:r>
            <a:endParaRPr sz="2000"/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San Diego</a:t>
            </a:r>
            <a:endParaRPr sz="1850"/>
          </a:p>
          <a:p>
            <a:pPr indent="-101600" lvl="1" marL="685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798f34b8c9_0_451"/>
          <p:cNvSpPr txBox="1"/>
          <p:nvPr/>
        </p:nvSpPr>
        <p:spPr>
          <a:xfrm>
            <a:off x="389965" y="596587"/>
            <a:ext cx="11663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results: Opportunity Austin 5.0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2798f34b8c9_0_451"/>
          <p:cNvCxnSpPr/>
          <p:nvPr/>
        </p:nvCxnSpPr>
        <p:spPr>
          <a:xfrm>
            <a:off x="389965" y="1147134"/>
            <a:ext cx="11335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3" name="Google Shape;283;g2798f34b8c9_0_451"/>
          <p:cNvSpPr txBox="1"/>
          <p:nvPr/>
        </p:nvSpPr>
        <p:spPr>
          <a:xfrm>
            <a:off x="961336" y="2197354"/>
            <a:ext cx="28701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73150">
            <a:noAutofit/>
          </a:bodyPr>
          <a:lstStyle/>
          <a:p>
            <a:pPr indent="0" lvl="3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Vision</a:t>
            </a:r>
            <a:endParaRPr b="0" i="0" sz="3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g2798f34b8c9_0_451"/>
          <p:cNvSpPr txBox="1"/>
          <p:nvPr/>
        </p:nvSpPr>
        <p:spPr>
          <a:xfrm>
            <a:off x="961363" y="2707043"/>
            <a:ext cx="10269300" cy="19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73150">
            <a:noAutofit/>
          </a:bodyPr>
          <a:lstStyle/>
          <a:p>
            <a:pPr indent="0" lvl="3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Greater Austin is a vibrant, globally-connected region that drives inclusive economic prosperity through innovation, investment and collaboration.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798f34b8c9_0_507"/>
          <p:cNvSpPr txBox="1"/>
          <p:nvPr/>
        </p:nvSpPr>
        <p:spPr>
          <a:xfrm>
            <a:off x="389965" y="596587"/>
            <a:ext cx="11663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Opportunity Austin 5.0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g2798f34b8c9_0_507"/>
          <p:cNvCxnSpPr/>
          <p:nvPr/>
        </p:nvCxnSpPr>
        <p:spPr>
          <a:xfrm>
            <a:off x="389965" y="1147134"/>
            <a:ext cx="11335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1" name="Google Shape;291;g2798f34b8c9_0_507"/>
          <p:cNvSpPr txBox="1"/>
          <p:nvPr/>
        </p:nvSpPr>
        <p:spPr>
          <a:xfrm>
            <a:off x="503527" y="1279719"/>
            <a:ext cx="35799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73150">
            <a:noAutofit/>
          </a:bodyPr>
          <a:lstStyle/>
          <a:p>
            <a:pPr indent="0" lvl="3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Priorities</a:t>
            </a:r>
            <a:endParaRPr b="0" i="0" sz="2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g2798f34b8c9_0_507"/>
          <p:cNvSpPr txBox="1"/>
          <p:nvPr/>
        </p:nvSpPr>
        <p:spPr>
          <a:xfrm>
            <a:off x="5837129" y="1265187"/>
            <a:ext cx="25911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73150">
            <a:noAutofit/>
          </a:bodyPr>
          <a:lstStyle/>
          <a:p>
            <a:pPr indent="0" lvl="3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Goals</a:t>
            </a:r>
            <a:endParaRPr b="0" i="0" sz="2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g2798f34b8c9_0_507"/>
          <p:cNvSpPr txBox="1"/>
          <p:nvPr/>
        </p:nvSpPr>
        <p:spPr>
          <a:xfrm>
            <a:off x="467407" y="2108582"/>
            <a:ext cx="5145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2A291"/>
                </a:solidFill>
                <a:latin typeface="Montserrat"/>
                <a:ea typeface="Montserrat"/>
                <a:cs typeface="Montserrat"/>
                <a:sym typeface="Montserrat"/>
              </a:rPr>
              <a:t>Enhancing economic resilience</a:t>
            </a:r>
            <a:endParaRPr b="1" i="0" sz="1400" u="none" cap="none" strike="noStrike">
              <a:solidFill>
                <a:srgbClr val="22A2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2798f34b8c9_0_507"/>
          <p:cNvSpPr txBox="1"/>
          <p:nvPr/>
        </p:nvSpPr>
        <p:spPr>
          <a:xfrm>
            <a:off x="5837129" y="1922149"/>
            <a:ext cx="5888700" cy="55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Greater Austin’s economy is diverse, resilient and prosperous.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Greater Austin is a top global destination for businesses and investment.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Companies in Greater Austin have access to the talent they need.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Greater Austin invests in quality of life that makes it attractive to people and businesses.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g2798f34b8c9_0_507"/>
          <p:cNvSpPr txBox="1"/>
          <p:nvPr/>
        </p:nvSpPr>
        <p:spPr>
          <a:xfrm>
            <a:off x="503527" y="4421633"/>
            <a:ext cx="514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2A291"/>
                </a:solidFill>
                <a:latin typeface="Montserrat"/>
                <a:ea typeface="Montserrat"/>
                <a:cs typeface="Montserrat"/>
                <a:sym typeface="Montserrat"/>
              </a:rPr>
              <a:t>Filling the talent pipeline</a:t>
            </a:r>
            <a:endParaRPr b="1" i="0" sz="1400" u="none" cap="none" strike="noStrike">
              <a:solidFill>
                <a:srgbClr val="22A2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798f34b8c9_0_507"/>
          <p:cNvSpPr txBox="1"/>
          <p:nvPr/>
        </p:nvSpPr>
        <p:spPr>
          <a:xfrm>
            <a:off x="503527" y="3289765"/>
            <a:ext cx="514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2A291"/>
                </a:solidFill>
                <a:latin typeface="Montserrat"/>
                <a:ea typeface="Montserrat"/>
                <a:cs typeface="Montserrat"/>
                <a:sym typeface="Montserrat"/>
              </a:rPr>
              <a:t>Connecting to global markets</a:t>
            </a:r>
            <a:endParaRPr b="1" i="0" sz="1400" u="none" cap="none" strike="noStrike">
              <a:solidFill>
                <a:srgbClr val="22A2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798f34b8c9_0_507"/>
          <p:cNvSpPr txBox="1"/>
          <p:nvPr/>
        </p:nvSpPr>
        <p:spPr>
          <a:xfrm>
            <a:off x="503526" y="5480033"/>
            <a:ext cx="514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2A291"/>
                </a:solidFill>
                <a:latin typeface="Montserrat"/>
                <a:ea typeface="Montserrat"/>
                <a:cs typeface="Montserrat"/>
                <a:sym typeface="Montserrat"/>
              </a:rPr>
              <a:t>Improving quality of life</a:t>
            </a:r>
            <a:endParaRPr b="1" i="0" sz="1400" u="none" cap="none" strike="noStrike">
              <a:solidFill>
                <a:srgbClr val="22A2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car&#10;&#10;Description automatically generated" id="302" name="Google Shape;302;g2798f34b8c9_0_568"/>
          <p:cNvPicPr preferRelativeResize="0"/>
          <p:nvPr/>
        </p:nvPicPr>
        <p:blipFill rotWithShape="1">
          <a:blip r:embed="rId3">
            <a:alphaModFix/>
          </a:blip>
          <a:srcRect b="0" l="29588" r="11375" t="0"/>
          <a:stretch/>
        </p:blipFill>
        <p:spPr>
          <a:xfrm>
            <a:off x="0" y="11779"/>
            <a:ext cx="6096004" cy="68815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g2798f34b8c9_0_568"/>
          <p:cNvCxnSpPr/>
          <p:nvPr/>
        </p:nvCxnSpPr>
        <p:spPr>
          <a:xfrm>
            <a:off x="6576803" y="1402628"/>
            <a:ext cx="5260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4" name="Google Shape;304;g2798f34b8c9_0_568"/>
          <p:cNvSpPr txBox="1"/>
          <p:nvPr>
            <p:ph type="title"/>
          </p:nvPr>
        </p:nvSpPr>
        <p:spPr>
          <a:xfrm>
            <a:off x="6275715" y="242047"/>
            <a:ext cx="573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/>
              <a:t>Enhancing Economic Resilience</a:t>
            </a:r>
            <a:endParaRPr/>
          </a:p>
        </p:txBody>
      </p:sp>
      <p:sp>
        <p:nvSpPr>
          <p:cNvPr id="305" name="Google Shape;305;g2798f34b8c9_0_568"/>
          <p:cNvSpPr txBox="1"/>
          <p:nvPr>
            <p:ph idx="1" type="body"/>
          </p:nvPr>
        </p:nvSpPr>
        <p:spPr>
          <a:xfrm>
            <a:off x="6441141" y="1559859"/>
            <a:ext cx="5405700" cy="5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Refocus recruitment on emerging industries (Life Sciences, Advanced Manufacturing, Aerospace &amp; Defense, Clean Technology, EV/Automotive)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Develop and market emerging industry assets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Continue to enhance BR&amp;E program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Tell the story about economic development incentives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Game Changer: </a:t>
            </a:r>
            <a:r>
              <a:rPr lang="en-US" sz="2000"/>
              <a:t>Innovation District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skyscraper&#10;&#10;Description automatically generated" id="310" name="Google Shape;310;g2798f34b8c9_0_624"/>
          <p:cNvPicPr preferRelativeResize="0"/>
          <p:nvPr/>
        </p:nvPicPr>
        <p:blipFill rotWithShape="1">
          <a:blip r:embed="rId3">
            <a:alphaModFix/>
          </a:blip>
          <a:srcRect b="0" l="20362" r="20373" t="0"/>
          <a:stretch/>
        </p:blipFill>
        <p:spPr>
          <a:xfrm>
            <a:off x="6095381" y="0"/>
            <a:ext cx="609661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798f34b8c9_0_624"/>
          <p:cNvSpPr txBox="1"/>
          <p:nvPr>
            <p:ph type="title"/>
          </p:nvPr>
        </p:nvSpPr>
        <p:spPr>
          <a:xfrm>
            <a:off x="526577" y="397211"/>
            <a:ext cx="50145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/>
              <a:t>Connecting to </a:t>
            </a:r>
            <a:br>
              <a:rPr lang="en-US"/>
            </a:br>
            <a:r>
              <a:rPr lang="en-US"/>
              <a:t>Global Markets</a:t>
            </a:r>
            <a:endParaRPr/>
          </a:p>
        </p:txBody>
      </p:sp>
      <p:sp>
        <p:nvSpPr>
          <p:cNvPr id="312" name="Google Shape;312;g2798f34b8c9_0_624"/>
          <p:cNvSpPr txBox="1"/>
          <p:nvPr>
            <p:ph idx="1" type="body"/>
          </p:nvPr>
        </p:nvSpPr>
        <p:spPr>
          <a:xfrm>
            <a:off x="527195" y="1722773"/>
            <a:ext cx="5013300" cy="45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218122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/>
              <a:t>Raise awareness of the Austin Region through expanded marketing efforts to recruit internationally</a:t>
            </a:r>
            <a:endParaRPr/>
          </a:p>
          <a:p>
            <a:pPr indent="-218122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/>
              <a:t>Develop a structured “soft landing” program for international organizations</a:t>
            </a:r>
            <a:endParaRPr/>
          </a:p>
          <a:p>
            <a:pPr indent="-218122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/>
              <a:t>Support regional business expansion into foreign markets</a:t>
            </a:r>
            <a:endParaRPr/>
          </a:p>
          <a:p>
            <a:pPr indent="-218122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 sz="2200"/>
              <a:t>Game Changer</a:t>
            </a:r>
            <a:r>
              <a:rPr lang="en-US" sz="2200"/>
              <a:t>: International Investment Fund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cxnSp>
        <p:nvCxnSpPr>
          <p:cNvPr id="313" name="Google Shape;313;g2798f34b8c9_0_624"/>
          <p:cNvCxnSpPr/>
          <p:nvPr/>
        </p:nvCxnSpPr>
        <p:spPr>
          <a:xfrm>
            <a:off x="419001" y="1483310"/>
            <a:ext cx="5260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8" name="Google Shape;318;g2798f34b8c9_0_680"/>
          <p:cNvCxnSpPr/>
          <p:nvPr/>
        </p:nvCxnSpPr>
        <p:spPr>
          <a:xfrm>
            <a:off x="6576803" y="1402628"/>
            <a:ext cx="5260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9" name="Google Shape;319;g2798f34b8c9_0_6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2905" r="32904" t="0"/>
          <a:stretch/>
        </p:blipFill>
        <p:spPr>
          <a:xfrm>
            <a:off x="-14288" y="0"/>
            <a:ext cx="6095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2798f34b8c9_0_680"/>
          <p:cNvSpPr txBox="1"/>
          <p:nvPr>
            <p:ph type="title"/>
          </p:nvPr>
        </p:nvSpPr>
        <p:spPr>
          <a:xfrm>
            <a:off x="6275715" y="242047"/>
            <a:ext cx="573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/>
              <a:t>Filling the Talent Pipeline</a:t>
            </a:r>
            <a:endParaRPr/>
          </a:p>
        </p:txBody>
      </p:sp>
      <p:sp>
        <p:nvSpPr>
          <p:cNvPr id="321" name="Google Shape;321;g2798f34b8c9_0_680"/>
          <p:cNvSpPr txBox="1"/>
          <p:nvPr>
            <p:ph idx="1" type="body"/>
          </p:nvPr>
        </p:nvSpPr>
        <p:spPr>
          <a:xfrm>
            <a:off x="6441141" y="1559859"/>
            <a:ext cx="5405700" cy="5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Focus on both </a:t>
            </a:r>
            <a:r>
              <a:rPr i="1" lang="en-US" sz="2000"/>
              <a:t>College</a:t>
            </a:r>
            <a:r>
              <a:rPr lang="en-US" sz="2000"/>
              <a:t> and </a:t>
            </a:r>
            <a:r>
              <a:rPr i="1" lang="en-US" sz="2000"/>
              <a:t>Career</a:t>
            </a:r>
            <a:r>
              <a:rPr lang="en-US" sz="2000"/>
              <a:t> readiness programs 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Continue efforts to connect regional students to in-demand career pathways </a:t>
            </a:r>
            <a:r>
              <a:rPr i="1" lang="en-US" sz="2000"/>
              <a:t>Direct to Work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Continue</a:t>
            </a:r>
            <a:r>
              <a:rPr b="1" lang="en-US" sz="2000"/>
              <a:t> </a:t>
            </a:r>
            <a:r>
              <a:rPr i="1" lang="en-US" sz="2000"/>
              <a:t>FAFSA</a:t>
            </a:r>
            <a:r>
              <a:rPr b="1" lang="en-US" sz="2000"/>
              <a:t> </a:t>
            </a:r>
            <a:r>
              <a:rPr lang="en-US" sz="2000"/>
              <a:t>to meet higher ed industry needs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Prioritize customized training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Game Changer: </a:t>
            </a:r>
            <a:r>
              <a:rPr lang="en-US" sz="2000"/>
              <a:t>Make it Movement Campaign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798f34b8c9_0_736"/>
          <p:cNvSpPr txBox="1"/>
          <p:nvPr>
            <p:ph type="title"/>
          </p:nvPr>
        </p:nvSpPr>
        <p:spPr>
          <a:xfrm>
            <a:off x="280256" y="397211"/>
            <a:ext cx="53997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lang="en-US" sz="3200"/>
              <a:t>Improving Quality </a:t>
            </a:r>
            <a:br>
              <a:rPr lang="en-US" sz="3200"/>
            </a:br>
            <a:r>
              <a:rPr lang="en-US" sz="3200"/>
              <a:t>of Life</a:t>
            </a:r>
            <a:endParaRPr/>
          </a:p>
        </p:txBody>
      </p:sp>
      <p:sp>
        <p:nvSpPr>
          <p:cNvPr id="327" name="Google Shape;327;g2798f34b8c9_0_736"/>
          <p:cNvSpPr txBox="1"/>
          <p:nvPr>
            <p:ph idx="1" type="body"/>
          </p:nvPr>
        </p:nvSpPr>
        <p:spPr>
          <a:xfrm>
            <a:off x="419000" y="1665678"/>
            <a:ext cx="5260800" cy="45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Work to help improve housing development and density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Invest more in regional mobility projects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Focus on critical infrastructure for the future 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Address public safety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/>
              <a:t>Game Changer</a:t>
            </a:r>
            <a:r>
              <a:rPr lang="en-US" sz="2000"/>
              <a:t>: Regional housing strategy </a:t>
            </a:r>
            <a:endParaRPr/>
          </a:p>
        </p:txBody>
      </p:sp>
      <p:pic>
        <p:nvPicPr>
          <p:cNvPr id="328" name="Google Shape;328;g2798f34b8c9_0_7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4961" r="24955" t="0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g2798f34b8c9_0_736"/>
          <p:cNvCxnSpPr/>
          <p:nvPr/>
        </p:nvCxnSpPr>
        <p:spPr>
          <a:xfrm>
            <a:off x="419001" y="1483310"/>
            <a:ext cx="5260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finger pointing at a graph&#10;&#10;Description automatically generated" id="335" name="Google Shape;335;g2798f34b8c9_0_792"/>
          <p:cNvPicPr preferRelativeResize="0"/>
          <p:nvPr/>
        </p:nvPicPr>
        <p:blipFill rotWithShape="1">
          <a:blip r:embed="rId3">
            <a:alphaModFix/>
          </a:blip>
          <a:srcRect b="-458" l="5132" r="20908" t="45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A29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hess board with a chess piece and a building in the background&#10;&#10;Description automatically generated" id="341" name="Google Shape;3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04008" y="1388658"/>
            <a:ext cx="7408854" cy="506016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8"/>
          <p:cNvSpPr txBox="1"/>
          <p:nvPr>
            <p:ph type="title"/>
          </p:nvPr>
        </p:nvSpPr>
        <p:spPr>
          <a:xfrm>
            <a:off x="4860375" y="2179950"/>
            <a:ext cx="7083900" cy="24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"/>
              <a:buNone/>
            </a:pPr>
            <a:r>
              <a:rPr lang="en-US" sz="2600"/>
              <a:t>Panel Discussion:</a:t>
            </a:r>
            <a:br>
              <a:rPr lang="en-US" sz="4800"/>
            </a:br>
            <a:r>
              <a:rPr lang="en-US" sz="4900"/>
              <a:t>Life Sciences in the Austin Region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g27ac736b829_0_7"/>
          <p:cNvGrpSpPr/>
          <p:nvPr/>
        </p:nvGrpSpPr>
        <p:grpSpPr>
          <a:xfrm>
            <a:off x="580125" y="1789555"/>
            <a:ext cx="2349000" cy="3278857"/>
            <a:chOff x="678050" y="2146780"/>
            <a:chExt cx="2349000" cy="3278857"/>
          </a:xfrm>
        </p:grpSpPr>
        <p:pic>
          <p:nvPicPr>
            <p:cNvPr id="348" name="Google Shape;348;g27ac736b829_0_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61373" y="2146780"/>
              <a:ext cx="1982357" cy="1982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g27ac736b829_0_7"/>
            <p:cNvSpPr txBox="1"/>
            <p:nvPr/>
          </p:nvSpPr>
          <p:spPr>
            <a:xfrm>
              <a:off x="916081" y="4672270"/>
              <a:ext cx="1872940" cy="3031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Jay Hartzell</a:t>
              </a:r>
              <a:endParaRPr b="1" i="0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50" name="Google Shape;350;g27ac736b829_0_7"/>
            <p:cNvSpPr txBox="1"/>
            <p:nvPr/>
          </p:nvSpPr>
          <p:spPr>
            <a:xfrm>
              <a:off x="678050" y="4975338"/>
              <a:ext cx="23490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r>
                <a:rPr b="0" i="0" lang="en-US" sz="12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President of the University of Texas at Austin</a:t>
              </a:r>
              <a:endParaRPr b="0" i="0" sz="12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51" name="Google Shape;351;g27ac736b829_0_7"/>
          <p:cNvGrpSpPr/>
          <p:nvPr/>
        </p:nvGrpSpPr>
        <p:grpSpPr>
          <a:xfrm>
            <a:off x="2929134" y="1789567"/>
            <a:ext cx="1982379" cy="3278814"/>
            <a:chOff x="3066279" y="2146792"/>
            <a:chExt cx="1982379" cy="3278814"/>
          </a:xfrm>
        </p:grpSpPr>
        <p:pic>
          <p:nvPicPr>
            <p:cNvPr id="352" name="Google Shape;352;g27ac736b829_0_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66290" y="2146792"/>
              <a:ext cx="1982357" cy="1982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g27ac736b829_0_7"/>
            <p:cNvSpPr txBox="1"/>
            <p:nvPr/>
          </p:nvSpPr>
          <p:spPr>
            <a:xfrm>
              <a:off x="3120998" y="4672271"/>
              <a:ext cx="1872940" cy="3031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5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Matt Schwab</a:t>
              </a:r>
              <a:endParaRPr b="1" i="0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54" name="Google Shape;354;g27ac736b829_0_7"/>
            <p:cNvSpPr txBox="1"/>
            <p:nvPr/>
          </p:nvSpPr>
          <p:spPr>
            <a:xfrm>
              <a:off x="3066279" y="4975373"/>
              <a:ext cx="1982379" cy="4502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r>
                <a:rPr b="0" i="0" lang="en-US" sz="12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Co-founder</a:t>
              </a:r>
              <a:endParaRPr b="0" i="0" sz="12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r>
                <a:rPr b="0" i="0" lang="en-US" sz="12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Karlin Real Estate</a:t>
              </a:r>
              <a:endParaRPr b="0" i="0" sz="12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55" name="Google Shape;355;g27ac736b829_0_7"/>
          <p:cNvGrpSpPr/>
          <p:nvPr/>
        </p:nvGrpSpPr>
        <p:grpSpPr>
          <a:xfrm>
            <a:off x="7437756" y="1789587"/>
            <a:ext cx="1982379" cy="3278819"/>
            <a:chOff x="5325907" y="2146787"/>
            <a:chExt cx="1982379" cy="3278819"/>
          </a:xfrm>
        </p:grpSpPr>
        <p:pic>
          <p:nvPicPr>
            <p:cNvPr id="356" name="Google Shape;356;g27ac736b829_0_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25918" y="2146787"/>
              <a:ext cx="1982357" cy="1982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g27ac736b829_0_7"/>
            <p:cNvSpPr txBox="1"/>
            <p:nvPr/>
          </p:nvSpPr>
          <p:spPr>
            <a:xfrm>
              <a:off x="5380626" y="4672271"/>
              <a:ext cx="1872940" cy="3031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5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Aaron Ali, M.D.</a:t>
              </a:r>
              <a:endParaRPr b="1" i="0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58" name="Google Shape;358;g27ac736b829_0_7"/>
            <p:cNvSpPr txBox="1"/>
            <p:nvPr/>
          </p:nvSpPr>
          <p:spPr>
            <a:xfrm>
              <a:off x="5325907" y="4975373"/>
              <a:ext cx="1982379" cy="4502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r>
                <a:rPr b="0" i="0" lang="en-US" sz="12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Co-founder &amp; CEO</a:t>
              </a:r>
              <a:endParaRPr b="0" i="0" sz="12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r>
                <a:rPr b="0" i="0" lang="en-US" sz="12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MedtoMarket</a:t>
              </a:r>
              <a:endParaRPr b="0" i="0" sz="12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59" name="Google Shape;359;g27ac736b829_0_7"/>
          <p:cNvGrpSpPr/>
          <p:nvPr/>
        </p:nvGrpSpPr>
        <p:grpSpPr>
          <a:xfrm>
            <a:off x="5183435" y="1789550"/>
            <a:ext cx="1982400" cy="3278897"/>
            <a:chOff x="7476119" y="2146775"/>
            <a:chExt cx="1982400" cy="3278897"/>
          </a:xfrm>
        </p:grpSpPr>
        <p:pic>
          <p:nvPicPr>
            <p:cNvPr id="360" name="Google Shape;360;g27ac736b829_0_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476133" y="2146775"/>
              <a:ext cx="1982350" cy="1982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g27ac736b829_0_7"/>
            <p:cNvSpPr txBox="1"/>
            <p:nvPr/>
          </p:nvSpPr>
          <p:spPr>
            <a:xfrm>
              <a:off x="7476119" y="4672270"/>
              <a:ext cx="19824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50"/>
                <a:buFont typeface="Arial"/>
                <a:buNone/>
              </a:pPr>
              <a:r>
                <a:rPr b="1" lang="en-US" sz="1500">
                  <a:latin typeface="Montserrat"/>
                  <a:ea typeface="Montserrat"/>
                  <a:cs typeface="Montserrat"/>
                  <a:sym typeface="Montserrat"/>
                </a:rPr>
                <a:t>Jordan Robinson</a:t>
              </a:r>
              <a:endParaRPr b="1" i="0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2" name="Google Shape;362;g27ac736b829_0_7"/>
            <p:cNvSpPr txBox="1"/>
            <p:nvPr/>
          </p:nvSpPr>
          <p:spPr>
            <a:xfrm>
              <a:off x="7476119" y="4975372"/>
              <a:ext cx="1982400" cy="45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r>
                <a:rPr lang="en-US" sz="1250">
                  <a:latin typeface="Montserrat"/>
                  <a:ea typeface="Montserrat"/>
                  <a:cs typeface="Montserrat"/>
                  <a:sym typeface="Montserrat"/>
                </a:rPr>
                <a:t>President</a:t>
              </a:r>
              <a:r>
                <a:rPr b="0" i="0" lang="en-US" sz="12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&amp; CEO</a:t>
              </a:r>
              <a:endParaRPr b="0" i="0" sz="12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88"/>
                <a:buFont typeface="Arial"/>
                <a:buNone/>
              </a:pPr>
              <a:r>
                <a:rPr lang="en-US" sz="1250">
                  <a:latin typeface="Montserrat"/>
                  <a:ea typeface="Montserrat"/>
                  <a:cs typeface="Montserrat"/>
                  <a:sym typeface="Montserrat"/>
                </a:rPr>
                <a:t>Round Rock Chamber</a:t>
              </a:r>
              <a:endParaRPr b="0" i="0" sz="12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63" name="Google Shape;363;g27ac736b829_0_7"/>
          <p:cNvGrpSpPr/>
          <p:nvPr/>
        </p:nvGrpSpPr>
        <p:grpSpPr>
          <a:xfrm>
            <a:off x="9601419" y="1789572"/>
            <a:ext cx="1982406" cy="3278820"/>
            <a:chOff x="9699344" y="2146797"/>
            <a:chExt cx="1982406" cy="3278820"/>
          </a:xfrm>
        </p:grpSpPr>
        <p:grpSp>
          <p:nvGrpSpPr>
            <p:cNvPr id="364" name="Google Shape;364;g27ac736b829_0_7"/>
            <p:cNvGrpSpPr/>
            <p:nvPr/>
          </p:nvGrpSpPr>
          <p:grpSpPr>
            <a:xfrm>
              <a:off x="9699344" y="2146797"/>
              <a:ext cx="1982379" cy="3278820"/>
              <a:chOff x="8769044" y="1643993"/>
              <a:chExt cx="2287800" cy="3783982"/>
            </a:xfrm>
          </p:grpSpPr>
          <p:pic>
            <p:nvPicPr>
              <p:cNvPr id="365" name="Google Shape;365;g27ac736b829_0_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8769056" y="1643993"/>
                <a:ext cx="2287775" cy="22877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6" name="Google Shape;366;g27ac736b829_0_7"/>
              <p:cNvSpPr txBox="1"/>
              <p:nvPr/>
            </p:nvSpPr>
            <p:spPr>
              <a:xfrm>
                <a:off x="8769044" y="4558575"/>
                <a:ext cx="2287800" cy="34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50"/>
                  <a:buFont typeface="Arial"/>
                  <a:buNone/>
                </a:pPr>
                <a:r>
                  <a:rPr b="1" i="0" lang="en-US" sz="15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Kristin Marcum</a:t>
                </a:r>
                <a:endParaRPr b="1" i="0" sz="15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67" name="Google Shape;367;g27ac736b829_0_7"/>
              <p:cNvSpPr txBox="1"/>
              <p:nvPr/>
            </p:nvSpPr>
            <p:spPr>
              <a:xfrm>
                <a:off x="8769044" y="4908375"/>
                <a:ext cx="2287800" cy="51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88"/>
                  <a:buFont typeface="Arial"/>
                  <a:buNone/>
                </a:pPr>
                <a:r>
                  <a:rPr b="0" i="0" lang="en-US" sz="125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Owner &amp; CEO</a:t>
                </a:r>
                <a:endParaRPr b="0" i="0" sz="12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88"/>
                  <a:buFont typeface="Arial"/>
                  <a:buNone/>
                </a:pPr>
                <a:r>
                  <a:rPr b="0" i="0" lang="en-US" sz="125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ECPR Texas</a:t>
                </a:r>
                <a:endParaRPr b="0" i="0" sz="125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368" name="Google Shape;368;g27ac736b829_0_7"/>
            <p:cNvSpPr txBox="1"/>
            <p:nvPr/>
          </p:nvSpPr>
          <p:spPr>
            <a:xfrm>
              <a:off x="9699350" y="4350975"/>
              <a:ext cx="19824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b="1" i="0" lang="en-US" sz="1250" u="none" cap="none" strike="noStrike">
                  <a:solidFill>
                    <a:srgbClr val="22A29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Moderator</a:t>
              </a:r>
              <a:endParaRPr b="1" i="0" sz="1250" u="none" cap="none" strike="noStrike">
                <a:solidFill>
                  <a:srgbClr val="22A29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A29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"/>
          <p:cNvSpPr txBox="1"/>
          <p:nvPr>
            <p:ph type="title"/>
          </p:nvPr>
        </p:nvSpPr>
        <p:spPr>
          <a:xfrm>
            <a:off x="5101937" y="1557951"/>
            <a:ext cx="6469174" cy="3742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"/>
              <a:buNone/>
            </a:pPr>
            <a:r>
              <a:rPr lang="en-US" sz="2600"/>
              <a:t>The Austin Region:</a:t>
            </a:r>
            <a:br>
              <a:rPr lang="en-US" sz="4800"/>
            </a:br>
            <a:r>
              <a:rPr lang="en-US" sz="4900"/>
              <a:t>The Game Changer of Texas</a:t>
            </a:r>
            <a:endParaRPr sz="5500"/>
          </a:p>
        </p:txBody>
      </p:sp>
      <p:pic>
        <p:nvPicPr>
          <p:cNvPr descr="A chess board with a chess piece and a building in the background&#10;&#10;Description automatically generated" id="76" name="Google Shape;7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04008" y="1388658"/>
            <a:ext cx="7408853" cy="5060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2409cfe580a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409cfe580a_0_13"/>
          <p:cNvPicPr preferRelativeResize="0"/>
          <p:nvPr/>
        </p:nvPicPr>
        <p:blipFill rotWithShape="1">
          <a:blip r:embed="rId4">
            <a:alphaModFix/>
          </a:blip>
          <a:srcRect b="30676" l="0" r="37122" t="27489"/>
          <a:stretch/>
        </p:blipFill>
        <p:spPr>
          <a:xfrm>
            <a:off x="9225475" y="0"/>
            <a:ext cx="2966523" cy="11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7ac736b829_0_38"/>
          <p:cNvSpPr txBox="1"/>
          <p:nvPr>
            <p:ph idx="4294967295" type="body"/>
          </p:nvPr>
        </p:nvSpPr>
        <p:spPr>
          <a:xfrm>
            <a:off x="6018875" y="2556088"/>
            <a:ext cx="46545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Gary Farmer</a:t>
            </a:r>
            <a:endParaRPr b="1"/>
          </a:p>
        </p:txBody>
      </p:sp>
      <p:sp>
        <p:nvSpPr>
          <p:cNvPr id="382" name="Google Shape;382;g27ac736b829_0_38"/>
          <p:cNvSpPr txBox="1"/>
          <p:nvPr>
            <p:ph idx="4294967295" type="body"/>
          </p:nvPr>
        </p:nvSpPr>
        <p:spPr>
          <a:xfrm>
            <a:off x="6018875" y="3255584"/>
            <a:ext cx="46545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000"/>
              <a:t>Chairman &amp; Interim CEO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000"/>
              <a:t>Opportunity Austin</a:t>
            </a:r>
            <a:endParaRPr sz="2000"/>
          </a:p>
        </p:txBody>
      </p:sp>
      <p:pic>
        <p:nvPicPr>
          <p:cNvPr id="383" name="Google Shape;383;g27ac736b829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673" y="1617275"/>
            <a:ext cx="3623475" cy="362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7b24b39bac_0_56"/>
          <p:cNvSpPr txBox="1"/>
          <p:nvPr>
            <p:ph type="title"/>
          </p:nvPr>
        </p:nvSpPr>
        <p:spPr>
          <a:xfrm>
            <a:off x="526577" y="397210"/>
            <a:ext cx="5014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 sz="2800"/>
              <a:t>The Austin Region Now</a:t>
            </a:r>
            <a:endParaRPr/>
          </a:p>
        </p:txBody>
      </p:sp>
      <p:sp>
        <p:nvSpPr>
          <p:cNvPr id="389" name="Google Shape;389;g27b24b39bac_0_56"/>
          <p:cNvSpPr txBox="1"/>
          <p:nvPr>
            <p:ph idx="1" type="body"/>
          </p:nvPr>
        </p:nvSpPr>
        <p:spPr>
          <a:xfrm>
            <a:off x="527050" y="1860550"/>
            <a:ext cx="5013300" cy="45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31" lvl="0" marL="2286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300"/>
              <a:t>The Austin Region is the </a:t>
            </a:r>
            <a:r>
              <a:rPr b="1" lang="en-US" sz="2300"/>
              <a:t>22</a:t>
            </a:r>
            <a:r>
              <a:rPr b="1" baseline="30000" lang="en-US" sz="2300"/>
              <a:t>nd</a:t>
            </a:r>
            <a:r>
              <a:rPr b="1" lang="en-US" sz="2300"/>
              <a:t>-largest metropolitan area economy</a:t>
            </a:r>
            <a:r>
              <a:rPr lang="en-US" sz="2300"/>
              <a:t>, with regional gross domestic product of approximately $200 billion.</a:t>
            </a:r>
            <a:endParaRPr/>
          </a:p>
          <a:p>
            <a:pPr indent="-228631" lvl="0" marL="2286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 sz="2300"/>
              <a:t>827 new companies </a:t>
            </a:r>
            <a:r>
              <a:rPr lang="en-US" sz="2300"/>
              <a:t>recruited to the region.</a:t>
            </a:r>
            <a:endParaRPr/>
          </a:p>
          <a:p>
            <a:pPr indent="-228631" lvl="0" marL="2286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 sz="2300"/>
              <a:t>1,433 companies </a:t>
            </a:r>
            <a:r>
              <a:rPr lang="en-US" sz="2300"/>
              <a:t>expanded in the region.</a:t>
            </a:r>
            <a:endParaRPr/>
          </a:p>
          <a:p>
            <a:pPr indent="-228631" lvl="0" marL="2286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 sz="2300"/>
              <a:t>640,400 new jobs</a:t>
            </a:r>
            <a:r>
              <a:rPr lang="en-US" sz="2300"/>
              <a:t> created in the region. </a:t>
            </a:r>
            <a:endParaRPr/>
          </a:p>
          <a:p>
            <a:pPr indent="-228631" lvl="0" marL="22860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 sz="2300"/>
              <a:t>$53 Billion of new wages </a:t>
            </a:r>
            <a:r>
              <a:rPr lang="en-US" sz="2300"/>
              <a:t>brought to the region.</a:t>
            </a:r>
            <a:endParaRPr/>
          </a:p>
          <a:p>
            <a:pPr indent="-10414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90" name="Google Shape;390;g27b24b39bac_0_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0638" r="20644" t="0"/>
          <a:stretch/>
        </p:blipFill>
        <p:spPr>
          <a:xfrm>
            <a:off x="6096000" y="0"/>
            <a:ext cx="6096003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1" name="Google Shape;391;g27b24b39bac_0_56"/>
          <p:cNvCxnSpPr/>
          <p:nvPr/>
        </p:nvCxnSpPr>
        <p:spPr>
          <a:xfrm>
            <a:off x="419001" y="1483310"/>
            <a:ext cx="5260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7b24b39bac_0_1"/>
          <p:cNvSpPr txBox="1"/>
          <p:nvPr/>
        </p:nvSpPr>
        <p:spPr>
          <a:xfrm>
            <a:off x="389965" y="596587"/>
            <a:ext cx="11663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Competition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7" name="Google Shape;397;g27b24b39bac_0_1"/>
          <p:cNvCxnSpPr/>
          <p:nvPr/>
        </p:nvCxnSpPr>
        <p:spPr>
          <a:xfrm>
            <a:off x="389965" y="1147134"/>
            <a:ext cx="11335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graphicFrame>
        <p:nvGraphicFramePr>
          <p:cNvPr id="398" name="Google Shape;398;g27b24b39bac_0_1"/>
          <p:cNvGraphicFramePr/>
          <p:nvPr/>
        </p:nvGraphicFramePr>
        <p:xfrm>
          <a:off x="960782" y="129065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{6E179886-0665-4ACF-8A59-8CEC3EE87436}</a:tableStyleId>
              </a:tblPr>
              <a:tblGrid>
                <a:gridCol w="3534075"/>
                <a:gridCol w="2237200"/>
                <a:gridCol w="2885625"/>
                <a:gridCol w="1613525"/>
              </a:tblGrid>
              <a:tr h="601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Organization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 Revenue ($) (2021)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Regional Population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Per Capita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dk1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Greater Raleigh EDGE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$4.3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1.45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$2.97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</a:tr>
              <a:tr h="624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Greater Phoenix Economic Council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$7.3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4.95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$1.48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Prosperity 2030 (Nashville, Tenn)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$6.1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2.1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$2.90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One Columbus (Oh)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$8.6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2.15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$4.00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</a:tr>
              <a:tr h="60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Kansas City Area Development Council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$6.2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2.2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$2.80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Forward Oklahoma City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$5.1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1.4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$3.64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</a:tr>
              <a:tr h="601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Houston Next (Greater Houston P-ship)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$9.7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7.34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$1.32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</a:tr>
              <a:tr h="494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Forward Atlanta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$9.1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6.1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$1.49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</a:tr>
              <a:tr h="373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Charlotte Regional Business Alliance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$6.2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2.7 million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$2.30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chemeClr val="lt2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Opportunity Austin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22A29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$6 million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22A29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2.2 million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22A29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$2.73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22A29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"/>
          <p:cNvSpPr txBox="1"/>
          <p:nvPr/>
        </p:nvSpPr>
        <p:spPr>
          <a:xfrm>
            <a:off x="389975" y="596575"/>
            <a:ext cx="86064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5.0 Investors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4" name="Google Shape;404;p6"/>
          <p:cNvCxnSpPr/>
          <p:nvPr/>
        </p:nvCxnSpPr>
        <p:spPr>
          <a:xfrm>
            <a:off x="389965" y="1147134"/>
            <a:ext cx="11357700" cy="2220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5" name="Google Shape;40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875" y="1608200"/>
            <a:ext cx="2154567" cy="8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850" y="2699175"/>
            <a:ext cx="5463809" cy="112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57925" y="1316263"/>
            <a:ext cx="17145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28675" y="3364050"/>
            <a:ext cx="2788122" cy="112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8850" y="4885925"/>
            <a:ext cx="1411675" cy="14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05348" y="5157750"/>
            <a:ext cx="3972850" cy="9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"/>
          <p:cNvPicPr preferRelativeResize="0"/>
          <p:nvPr/>
        </p:nvPicPr>
        <p:blipFill rotWithShape="1">
          <a:blip r:embed="rId9">
            <a:alphaModFix/>
          </a:blip>
          <a:srcRect b="28772" l="0" r="0" t="27423"/>
          <a:stretch/>
        </p:blipFill>
        <p:spPr>
          <a:xfrm>
            <a:off x="3221300" y="1529250"/>
            <a:ext cx="2005150" cy="6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84300" y="1529239"/>
            <a:ext cx="4056868" cy="6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359198" y="4681038"/>
            <a:ext cx="1797186" cy="17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67600" y="4025725"/>
            <a:ext cx="2482779" cy="6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814151" y="2446013"/>
            <a:ext cx="1797174" cy="94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163022" y="4666225"/>
            <a:ext cx="1420405" cy="9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295800" y="3799900"/>
            <a:ext cx="2788125" cy="11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798f34b8c9_0_2"/>
          <p:cNvSpPr txBox="1"/>
          <p:nvPr/>
        </p:nvSpPr>
        <p:spPr>
          <a:xfrm>
            <a:off x="389975" y="596575"/>
            <a:ext cx="86064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OA Solicitation Council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3" name="Google Shape;423;g2798f34b8c9_0_2"/>
          <p:cNvCxnSpPr/>
          <p:nvPr/>
        </p:nvCxnSpPr>
        <p:spPr>
          <a:xfrm>
            <a:off x="389965" y="1147134"/>
            <a:ext cx="11357700" cy="2220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4" name="Google Shape;424;g2798f34b8c9_0_2"/>
          <p:cNvSpPr txBox="1"/>
          <p:nvPr/>
        </p:nvSpPr>
        <p:spPr>
          <a:xfrm>
            <a:off x="672800" y="1506375"/>
            <a:ext cx="5434200" cy="4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Chris Beck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Baylor, Scott and White 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Bill Black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Horizon Bank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Keith Donahoe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Southside Bank 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Gary Farmer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Heritage Title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Greta Goldsby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Drenner Group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Steven Gonzalez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PNC Bank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Claire Harrison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Texas Capital Bank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Tim Hendricks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Cousins 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Dave Knoll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Ryan Properties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Chuck Lipscomb</a:t>
            </a: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JE Dunn Construction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g2798f34b8c9_0_2"/>
          <p:cNvSpPr txBox="1"/>
          <p:nvPr/>
        </p:nvSpPr>
        <p:spPr>
          <a:xfrm>
            <a:off x="6172175" y="1506375"/>
            <a:ext cx="5575500" cy="4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Eric Marcella</a:t>
            </a: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Balcones Real Estate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Taylor McHargue</a:t>
            </a: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Aquila</a:t>
            </a:r>
            <a:endParaRPr b="1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Nick Moulinet</a:t>
            </a: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DPR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Dominic Padilla</a:t>
            </a: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White Construction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Kyle Parks</a:t>
            </a: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Maxwell Locke &amp; Ritter LLP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Stephanie Perryman</a:t>
            </a: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Regions Bank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Chris Shields</a:t>
            </a: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Horizon Bank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Taylor Steed</a:t>
            </a: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4T Realty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John Henry Swingler</a:t>
            </a: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LV Collective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Pete Winstead</a:t>
            </a:r>
            <a:r>
              <a:rPr b="0" i="0" lang="en-US" sz="1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Winstead PC </a:t>
            </a:r>
            <a:endParaRPr b="0" i="0" sz="17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798f34b8c9_0_20"/>
          <p:cNvSpPr txBox="1"/>
          <p:nvPr/>
        </p:nvSpPr>
        <p:spPr>
          <a:xfrm>
            <a:off x="389975" y="596575"/>
            <a:ext cx="86064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OA Steering Committee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1" name="Google Shape;431;g2798f34b8c9_0_20"/>
          <p:cNvCxnSpPr/>
          <p:nvPr/>
        </p:nvCxnSpPr>
        <p:spPr>
          <a:xfrm>
            <a:off x="389965" y="1147134"/>
            <a:ext cx="11357700" cy="2220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2" name="Google Shape;432;g2798f34b8c9_0_20"/>
          <p:cNvSpPr txBox="1"/>
          <p:nvPr/>
        </p:nvSpPr>
        <p:spPr>
          <a:xfrm>
            <a:off x="683675" y="1240125"/>
            <a:ext cx="5434200" cy="51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Kristy Attaway,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Hill &amp; Wilkinson General Contractors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Chris Beck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Baylor Scott &amp; White Central Texas Foundation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Denise Bradley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St. David’s Healthcare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Emily Chenevert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Austin Board of REALTORS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Jeff Coddington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JLL Capital Markets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Bryan Cumby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Cumby Group, LLC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Gary Farmer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Heritage Title 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Pat Feigley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PIMCO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Justin Garrett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Balfour </a:t>
            </a:r>
            <a:r>
              <a:rPr lang="en-US" sz="1500">
                <a:latin typeface="Montserrat"/>
                <a:ea typeface="Montserrat"/>
                <a:cs typeface="Montserrat"/>
                <a:sym typeface="Montserrat"/>
              </a:rPr>
              <a:t>Beatty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Rudy Garza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GarzaEMC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Claire Harrison</a:t>
            </a:r>
            <a:r>
              <a:rPr b="0" i="0" lang="en-US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Texas Capital Bank</a:t>
            </a:r>
            <a:endParaRPr b="0" i="0" sz="1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Dillan Knudson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PNC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Pamela Madere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Jackson Walker LLP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g2798f34b8c9_0_20"/>
          <p:cNvSpPr txBox="1"/>
          <p:nvPr/>
        </p:nvSpPr>
        <p:spPr>
          <a:xfrm>
            <a:off x="6172175" y="1260175"/>
            <a:ext cx="5575500" cy="53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Dr. Molly Beth Malcolm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Austin Community College District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Kristin Marcum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ECPR Texas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Mike McGlashan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Karlin Real Estate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Carlotta McLean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Peregrine Land Investments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Nick Moulinet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DPR Construction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Anna Panossian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Circuit of the Americas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David Putman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Aquila Commercial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Steve Smith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Truist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Taylor Steed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FourT Realty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Jim Susman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STG Design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Talley Williams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Metcalfe Wolff Stuart &amp; Williams, LLP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Doug Wilson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SH 130 Concession Company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Keith Zimmerman</a:t>
            </a:r>
            <a:r>
              <a:rPr b="0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Cushman &amp; Wakefield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A291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6"/>
          <p:cNvSpPr txBox="1"/>
          <p:nvPr>
            <p:ph type="title"/>
          </p:nvPr>
        </p:nvSpPr>
        <p:spPr>
          <a:xfrm>
            <a:off x="4662301" y="1989375"/>
            <a:ext cx="6691200" cy="29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n-US" sz="4400"/>
              <a:t>Thank you for making the Austin Region the </a:t>
            </a:r>
            <a:br>
              <a:rPr lang="en-US" sz="4400"/>
            </a:br>
            <a:r>
              <a:rPr lang="en-US" sz="4400"/>
              <a:t>game changer of Texas!</a:t>
            </a:r>
            <a:endParaRPr/>
          </a:p>
        </p:txBody>
      </p:sp>
      <p:pic>
        <p:nvPicPr>
          <p:cNvPr descr="A chess board with a chess piece and a building in the background&#10;&#10;Description automatically generated" id="440" name="Google Shape;44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04008" y="1388658"/>
            <a:ext cx="7408853" cy="5060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798f34b8c9_0_879"/>
          <p:cNvSpPr txBox="1"/>
          <p:nvPr>
            <p:ph idx="4294967295" type="body"/>
          </p:nvPr>
        </p:nvSpPr>
        <p:spPr>
          <a:xfrm>
            <a:off x="6018875" y="2556088"/>
            <a:ext cx="46545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Stacy Schmitt</a:t>
            </a:r>
            <a:endParaRPr b="1"/>
          </a:p>
        </p:txBody>
      </p:sp>
      <p:sp>
        <p:nvSpPr>
          <p:cNvPr id="83" name="Google Shape;83;g2798f34b8c9_0_879"/>
          <p:cNvSpPr txBox="1"/>
          <p:nvPr>
            <p:ph idx="4294967295" type="body"/>
          </p:nvPr>
        </p:nvSpPr>
        <p:spPr>
          <a:xfrm>
            <a:off x="6018875" y="3255575"/>
            <a:ext cx="49335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</a:pPr>
            <a:r>
              <a:rPr lang="en-US" sz="1950"/>
              <a:t>Senior vice president</a:t>
            </a:r>
            <a:endParaRPr sz="19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</a:pPr>
            <a:r>
              <a:rPr lang="en-US" sz="1950"/>
              <a:t>Communications and External Affairs</a:t>
            </a:r>
            <a:endParaRPr sz="1950"/>
          </a:p>
        </p:txBody>
      </p:sp>
      <p:pic>
        <p:nvPicPr>
          <p:cNvPr id="84" name="Google Shape;84;g2798f34b8c9_0_8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673" y="1617275"/>
            <a:ext cx="3623475" cy="362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Google Shape;89;g27b24b39bac_0_112"/>
          <p:cNvCxnSpPr/>
          <p:nvPr/>
        </p:nvCxnSpPr>
        <p:spPr>
          <a:xfrm>
            <a:off x="6585976" y="1254710"/>
            <a:ext cx="5260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" name="Google Shape;90;g27b24b39bac_0_1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666" r="16666" t="0"/>
          <a:stretch/>
        </p:blipFill>
        <p:spPr>
          <a:xfrm>
            <a:off x="-14288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27b24b39bac_0_112"/>
          <p:cNvSpPr txBox="1"/>
          <p:nvPr>
            <p:ph type="title"/>
          </p:nvPr>
        </p:nvSpPr>
        <p:spPr>
          <a:xfrm>
            <a:off x="6576803" y="242047"/>
            <a:ext cx="5014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lang="en-US" sz="3200"/>
              <a:t>Who are we?</a:t>
            </a:r>
            <a:endParaRPr/>
          </a:p>
        </p:txBody>
      </p:sp>
      <p:sp>
        <p:nvSpPr>
          <p:cNvPr id="92" name="Google Shape;92;g27b24b39bac_0_112"/>
          <p:cNvSpPr txBox="1"/>
          <p:nvPr>
            <p:ph idx="1" type="body"/>
          </p:nvPr>
        </p:nvSpPr>
        <p:spPr>
          <a:xfrm>
            <a:off x="6441141" y="1559859"/>
            <a:ext cx="5405700" cy="5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10000"/>
          </a:bodyPr>
          <a:lstStyle/>
          <a:p>
            <a:pPr indent="-228600" lvl="0" marL="2286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Opportunity Austin is a </a:t>
            </a:r>
            <a:r>
              <a:rPr b="1" lang="en-US"/>
              <a:t>five-year regional economic development strategy </a:t>
            </a:r>
            <a:r>
              <a:rPr lang="en-US"/>
              <a:t>aimed at fostering </a:t>
            </a:r>
            <a:r>
              <a:rPr b="1" lang="en-US"/>
              <a:t>job-creating investment</a:t>
            </a:r>
            <a:r>
              <a:rPr lang="en-US"/>
              <a:t> across the Austin region. </a:t>
            </a:r>
            <a:endParaRPr/>
          </a:p>
          <a:p>
            <a:pPr indent="-228600" lvl="0" marL="228600" rtl="0" algn="l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Our work has created </a:t>
            </a:r>
            <a:r>
              <a:rPr b="1" lang="en-US"/>
              <a:t>economic resilience </a:t>
            </a:r>
            <a:r>
              <a:rPr lang="en-US"/>
              <a:t>not just through job creation but through </a:t>
            </a:r>
            <a:r>
              <a:rPr b="1" lang="en-US"/>
              <a:t>diversification </a:t>
            </a:r>
            <a:r>
              <a:rPr lang="en-US"/>
              <a:t>and standing up </a:t>
            </a:r>
            <a:r>
              <a:rPr b="1" lang="en-US"/>
              <a:t>new sectors</a:t>
            </a:r>
            <a:r>
              <a:rPr lang="en-US"/>
              <a:t> of the economy and we are finding success every day.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7ab35fb293_0_7"/>
          <p:cNvSpPr txBox="1"/>
          <p:nvPr>
            <p:ph idx="4294967295" type="body"/>
          </p:nvPr>
        </p:nvSpPr>
        <p:spPr>
          <a:xfrm>
            <a:off x="6018875" y="2556088"/>
            <a:ext cx="46545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Tony DeLisi</a:t>
            </a:r>
            <a:endParaRPr b="1"/>
          </a:p>
        </p:txBody>
      </p:sp>
      <p:sp>
        <p:nvSpPr>
          <p:cNvPr id="99" name="Google Shape;99;g27ab35fb293_0_7"/>
          <p:cNvSpPr txBox="1"/>
          <p:nvPr>
            <p:ph idx="4294967295" type="body"/>
          </p:nvPr>
        </p:nvSpPr>
        <p:spPr>
          <a:xfrm>
            <a:off x="6018875" y="3255584"/>
            <a:ext cx="46545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/>
              <a:t>Senior manager of Economic Development, Ernst &amp; Young</a:t>
            </a:r>
            <a:endParaRPr sz="19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</a:pPr>
            <a:r>
              <a:t/>
            </a:r>
            <a:endParaRPr sz="1950"/>
          </a:p>
        </p:txBody>
      </p:sp>
      <p:pic>
        <p:nvPicPr>
          <p:cNvPr id="100" name="Google Shape;100;g27ab35fb293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1975" y="1660500"/>
            <a:ext cx="3537000" cy="3537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98f34b8c9_0_30"/>
          <p:cNvSpPr txBox="1"/>
          <p:nvPr/>
        </p:nvSpPr>
        <p:spPr>
          <a:xfrm>
            <a:off x="389965" y="596587"/>
            <a:ext cx="11663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EY | Economic Development Advisory Services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Google Shape;106;g2798f34b8c9_0_30"/>
          <p:cNvCxnSpPr/>
          <p:nvPr/>
        </p:nvCxnSpPr>
        <p:spPr>
          <a:xfrm>
            <a:off x="389965" y="1147134"/>
            <a:ext cx="11335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" name="Google Shape;107;g2798f34b8c9_0_30"/>
          <p:cNvSpPr txBox="1"/>
          <p:nvPr/>
        </p:nvSpPr>
        <p:spPr>
          <a:xfrm>
            <a:off x="459301" y="1355352"/>
            <a:ext cx="5917500" cy="49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Global firm with a robust government and public sector practice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 of the nation’s largest dedicated economic development practices with more than 300 strategic planning clients across the country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Experienced team that gets Greater Austin and is committed to its success – with 250 employees in the region and numerous private customers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map&#10;&#10;Description automatically generated" id="108" name="Google Shape;108;g2798f34b8c9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5847" y="2340081"/>
            <a:ext cx="5266852" cy="337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798f34b8c9_0_90"/>
          <p:cNvSpPr txBox="1"/>
          <p:nvPr/>
        </p:nvSpPr>
        <p:spPr>
          <a:xfrm>
            <a:off x="389965" y="596587"/>
            <a:ext cx="11663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Roadmap for Opportunity Austin 5.0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g2798f34b8c9_0_90"/>
          <p:cNvCxnSpPr/>
          <p:nvPr/>
        </p:nvCxnSpPr>
        <p:spPr>
          <a:xfrm>
            <a:off x="389965" y="1147134"/>
            <a:ext cx="11335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5" name="Google Shape;115;g2798f34b8c9_0_90"/>
          <p:cNvSpPr/>
          <p:nvPr/>
        </p:nvSpPr>
        <p:spPr>
          <a:xfrm>
            <a:off x="8354612" y="1359901"/>
            <a:ext cx="3278318" cy="4992078"/>
          </a:xfrm>
          <a:custGeom>
            <a:rect b="b" l="l" r="r" t="t"/>
            <a:pathLst>
              <a:path extrusionOk="0" h="8285606" w="6304458">
                <a:moveTo>
                  <a:pt x="0" y="0"/>
                </a:moveTo>
                <a:lnTo>
                  <a:pt x="6304458" y="0"/>
                </a:lnTo>
                <a:lnTo>
                  <a:pt x="6304458" y="8285606"/>
                </a:lnTo>
                <a:lnTo>
                  <a:pt x="5196511" y="8279975"/>
                </a:lnTo>
                <a:lnTo>
                  <a:pt x="5055127" y="8126930"/>
                </a:lnTo>
                <a:cubicBezTo>
                  <a:pt x="3851577" y="6940081"/>
                  <a:pt x="2071456" y="6141331"/>
                  <a:pt x="19929" y="5640896"/>
                </a:cubicBezTo>
                <a:cubicBezTo>
                  <a:pt x="-7147" y="5603402"/>
                  <a:pt x="6643" y="5532129"/>
                  <a:pt x="0" y="547774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2798f34b8c9_0_90"/>
          <p:cNvSpPr/>
          <p:nvPr/>
        </p:nvSpPr>
        <p:spPr>
          <a:xfrm>
            <a:off x="3526018" y="1359902"/>
            <a:ext cx="4673285" cy="3459709"/>
          </a:xfrm>
          <a:custGeom>
            <a:rect b="b" l="l" r="r" t="t"/>
            <a:pathLst>
              <a:path extrusionOk="0" h="5694994" w="6358211">
                <a:moveTo>
                  <a:pt x="0" y="0"/>
                </a:moveTo>
                <a:lnTo>
                  <a:pt x="6358211" y="0"/>
                </a:lnTo>
                <a:lnTo>
                  <a:pt x="6358211" y="5320734"/>
                </a:lnTo>
                <a:lnTo>
                  <a:pt x="6179794" y="5219818"/>
                </a:lnTo>
                <a:cubicBezTo>
                  <a:pt x="5211893" y="5019256"/>
                  <a:pt x="4176513" y="5006516"/>
                  <a:pt x="3109549" y="5006516"/>
                </a:cubicBezTo>
                <a:cubicBezTo>
                  <a:pt x="2042586" y="5006516"/>
                  <a:pt x="1152015" y="5328996"/>
                  <a:pt x="184115" y="5529558"/>
                </a:cubicBezTo>
                <a:lnTo>
                  <a:pt x="0" y="5694994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2798f34b8c9_0_90"/>
          <p:cNvSpPr/>
          <p:nvPr/>
        </p:nvSpPr>
        <p:spPr>
          <a:xfrm>
            <a:off x="944176" y="1359902"/>
            <a:ext cx="2410398" cy="4978814"/>
          </a:xfrm>
          <a:custGeom>
            <a:rect b="b" l="l" r="r" t="t"/>
            <a:pathLst>
              <a:path extrusionOk="0" h="8298023" w="6260775">
                <a:moveTo>
                  <a:pt x="0" y="0"/>
                </a:moveTo>
                <a:lnTo>
                  <a:pt x="6260775" y="0"/>
                </a:lnTo>
                <a:lnTo>
                  <a:pt x="6260775" y="5468125"/>
                </a:lnTo>
                <a:cubicBezTo>
                  <a:pt x="6256780" y="5553504"/>
                  <a:pt x="6252786" y="5926654"/>
                  <a:pt x="6248791" y="6012033"/>
                </a:cubicBezTo>
                <a:cubicBezTo>
                  <a:pt x="4446935" y="6599578"/>
                  <a:pt x="2744016" y="7046008"/>
                  <a:pt x="1405278" y="8143653"/>
                </a:cubicBezTo>
                <a:cubicBezTo>
                  <a:pt x="1291213" y="8226933"/>
                  <a:pt x="1264737" y="8226733"/>
                  <a:pt x="1220744" y="8297920"/>
                </a:cubicBezTo>
                <a:lnTo>
                  <a:pt x="0" y="829802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2798f34b8c9_0_90"/>
          <p:cNvSpPr/>
          <p:nvPr/>
        </p:nvSpPr>
        <p:spPr>
          <a:xfrm>
            <a:off x="947889" y="2236020"/>
            <a:ext cx="10701534" cy="4100867"/>
          </a:xfrm>
          <a:custGeom>
            <a:rect b="b" l="l" r="r" t="t"/>
            <a:pathLst>
              <a:path extrusionOk="0" h="7010029" w="19195576">
                <a:moveTo>
                  <a:pt x="19195576" y="0"/>
                </a:moveTo>
                <a:lnTo>
                  <a:pt x="19195576" y="7010029"/>
                </a:lnTo>
                <a:lnTo>
                  <a:pt x="0" y="7010029"/>
                </a:lnTo>
                <a:lnTo>
                  <a:pt x="0" y="1184164"/>
                </a:lnTo>
                <a:lnTo>
                  <a:pt x="520701" y="2063379"/>
                </a:lnTo>
                <a:lnTo>
                  <a:pt x="3035301" y="1441079"/>
                </a:lnTo>
                <a:lnTo>
                  <a:pt x="3873501" y="1441079"/>
                </a:lnTo>
                <a:lnTo>
                  <a:pt x="5397500" y="971179"/>
                </a:lnTo>
                <a:lnTo>
                  <a:pt x="6527802" y="1072779"/>
                </a:lnTo>
                <a:lnTo>
                  <a:pt x="7518403" y="755279"/>
                </a:lnTo>
                <a:lnTo>
                  <a:pt x="8991600" y="920379"/>
                </a:lnTo>
                <a:lnTo>
                  <a:pt x="10591800" y="513979"/>
                </a:lnTo>
                <a:lnTo>
                  <a:pt x="13271500" y="869579"/>
                </a:lnTo>
                <a:lnTo>
                  <a:pt x="14338300" y="336179"/>
                </a:lnTo>
                <a:lnTo>
                  <a:pt x="16764000" y="332640"/>
                </a:lnTo>
                <a:lnTo>
                  <a:pt x="17288656" y="392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798f34b8c9_0_90"/>
          <p:cNvSpPr/>
          <p:nvPr/>
        </p:nvSpPr>
        <p:spPr>
          <a:xfrm>
            <a:off x="1398990" y="4599298"/>
            <a:ext cx="9674723" cy="1738843"/>
          </a:xfrm>
          <a:custGeom>
            <a:rect b="b" l="l" r="r" t="t"/>
            <a:pathLst>
              <a:path extrusionOk="0" h="3280835" w="17353764">
                <a:moveTo>
                  <a:pt x="8676882" y="0"/>
                </a:moveTo>
                <a:cubicBezTo>
                  <a:pt x="12652534" y="0"/>
                  <a:pt x="16040100" y="1351885"/>
                  <a:pt x="17331920" y="3246174"/>
                </a:cubicBezTo>
                <a:lnTo>
                  <a:pt x="17353764" y="3280835"/>
                </a:lnTo>
                <a:lnTo>
                  <a:pt x="0" y="3280835"/>
                </a:lnTo>
                <a:lnTo>
                  <a:pt x="21844" y="3246174"/>
                </a:lnTo>
                <a:cubicBezTo>
                  <a:pt x="1313663" y="1351885"/>
                  <a:pt x="4701230" y="0"/>
                  <a:pt x="8676882" y="0"/>
                </a:cubicBezTo>
                <a:close/>
              </a:path>
            </a:pathLst>
          </a:custGeom>
          <a:solidFill>
            <a:srgbClr val="2E2E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2798f34b8c9_0_90"/>
          <p:cNvSpPr txBox="1"/>
          <p:nvPr/>
        </p:nvSpPr>
        <p:spPr>
          <a:xfrm>
            <a:off x="958703" y="1436715"/>
            <a:ext cx="23889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69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- November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2798f34b8c9_0_90"/>
          <p:cNvSpPr txBox="1"/>
          <p:nvPr/>
        </p:nvSpPr>
        <p:spPr>
          <a:xfrm>
            <a:off x="3517281" y="1432096"/>
            <a:ext cx="46569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69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- March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2798f34b8c9_0_90"/>
          <p:cNvSpPr txBox="1"/>
          <p:nvPr/>
        </p:nvSpPr>
        <p:spPr>
          <a:xfrm>
            <a:off x="8784994" y="1445370"/>
            <a:ext cx="25470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69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 &amp; Beyond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2798f34b8c9_0_90"/>
          <p:cNvSpPr/>
          <p:nvPr/>
        </p:nvSpPr>
        <p:spPr>
          <a:xfrm>
            <a:off x="989644" y="1719876"/>
            <a:ext cx="2316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065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Opportunity Austin’s investments in Greater Austin have resulted in unparalleled growth and new opportunities across the region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2798f34b8c9_0_90"/>
          <p:cNvSpPr/>
          <p:nvPr/>
        </p:nvSpPr>
        <p:spPr>
          <a:xfrm>
            <a:off x="3672781" y="1731991"/>
            <a:ext cx="437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065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intentional strategy with a long-term vision leads to sustained, transformative growth for all of Greater Austin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2798f34b8c9_0_90"/>
          <p:cNvSpPr/>
          <p:nvPr/>
        </p:nvSpPr>
        <p:spPr>
          <a:xfrm>
            <a:off x="8416621" y="1719876"/>
            <a:ext cx="314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065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Opportunity Austin keeps up intentional work that makes the region thrive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2798f34b8c9_0_90"/>
          <p:cNvSpPr/>
          <p:nvPr/>
        </p:nvSpPr>
        <p:spPr>
          <a:xfrm>
            <a:off x="769387" y="297176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2798f34b8c9_0_90"/>
          <p:cNvSpPr/>
          <p:nvPr/>
        </p:nvSpPr>
        <p:spPr>
          <a:xfrm>
            <a:off x="3512256" y="3339883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2798f34b8c9_0_90"/>
          <p:cNvSpPr/>
          <p:nvPr/>
        </p:nvSpPr>
        <p:spPr>
          <a:xfrm>
            <a:off x="3927992" y="3227573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2798f34b8c9_0_90"/>
          <p:cNvSpPr/>
          <p:nvPr/>
        </p:nvSpPr>
        <p:spPr>
          <a:xfrm>
            <a:off x="4534071" y="32609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2798f34b8c9_0_90"/>
          <p:cNvSpPr/>
          <p:nvPr/>
        </p:nvSpPr>
        <p:spPr>
          <a:xfrm>
            <a:off x="5046907" y="314485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2798f34b8c9_0_90"/>
          <p:cNvSpPr/>
          <p:nvPr/>
        </p:nvSpPr>
        <p:spPr>
          <a:xfrm>
            <a:off x="5869036" y="3227573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2798f34b8c9_0_90"/>
          <p:cNvSpPr/>
          <p:nvPr/>
        </p:nvSpPr>
        <p:spPr>
          <a:xfrm>
            <a:off x="6718946" y="3083448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2798f34b8c9_0_90"/>
          <p:cNvSpPr/>
          <p:nvPr/>
        </p:nvSpPr>
        <p:spPr>
          <a:xfrm>
            <a:off x="8287887" y="3185381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2798f34b8c9_0_90"/>
          <p:cNvSpPr/>
          <p:nvPr/>
        </p:nvSpPr>
        <p:spPr>
          <a:xfrm>
            <a:off x="8767050" y="297938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798f34b8c9_0_90"/>
          <p:cNvSpPr/>
          <p:nvPr/>
        </p:nvSpPr>
        <p:spPr>
          <a:xfrm>
            <a:off x="9980921" y="297938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798f34b8c9_0_90"/>
          <p:cNvSpPr/>
          <p:nvPr/>
        </p:nvSpPr>
        <p:spPr>
          <a:xfrm>
            <a:off x="10188555" y="2940758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2798f34b8c9_0_90"/>
          <p:cNvSpPr/>
          <p:nvPr/>
        </p:nvSpPr>
        <p:spPr>
          <a:xfrm>
            <a:off x="10492028" y="2940758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2798f34b8c9_0_90"/>
          <p:cNvSpPr/>
          <p:nvPr/>
        </p:nvSpPr>
        <p:spPr>
          <a:xfrm>
            <a:off x="11098962" y="28377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2798f34b8c9_0_90"/>
          <p:cNvSpPr/>
          <p:nvPr/>
        </p:nvSpPr>
        <p:spPr>
          <a:xfrm>
            <a:off x="11194794" y="28377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31400">
            <a:solidFill>
              <a:srgbClr val="FFE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2798f34b8c9_0_90"/>
          <p:cNvSpPr/>
          <p:nvPr/>
        </p:nvSpPr>
        <p:spPr>
          <a:xfrm>
            <a:off x="5617559" y="5629886"/>
            <a:ext cx="3598761" cy="714194"/>
          </a:xfrm>
          <a:custGeom>
            <a:rect b="b" l="l" r="r" t="t"/>
            <a:pathLst>
              <a:path extrusionOk="0" h="1347536" w="6455177">
                <a:moveTo>
                  <a:pt x="165005" y="1340661"/>
                </a:moveTo>
                <a:cubicBezTo>
                  <a:pt x="110003" y="1274201"/>
                  <a:pt x="144379" y="1269617"/>
                  <a:pt x="0" y="1141281"/>
                </a:cubicBezTo>
                <a:cubicBezTo>
                  <a:pt x="52710" y="1086279"/>
                  <a:pt x="201673" y="1127531"/>
                  <a:pt x="302509" y="1079404"/>
                </a:cubicBezTo>
                <a:cubicBezTo>
                  <a:pt x="495014" y="951067"/>
                  <a:pt x="584391" y="767729"/>
                  <a:pt x="880024" y="694394"/>
                </a:cubicBezTo>
                <a:cubicBezTo>
                  <a:pt x="916692" y="605016"/>
                  <a:pt x="822730" y="371260"/>
                  <a:pt x="990027" y="426261"/>
                </a:cubicBezTo>
                <a:cubicBezTo>
                  <a:pt x="1081696" y="513347"/>
                  <a:pt x="829607" y="682935"/>
                  <a:pt x="1265035" y="687518"/>
                </a:cubicBezTo>
                <a:cubicBezTo>
                  <a:pt x="1379622" y="579806"/>
                  <a:pt x="1556084" y="623350"/>
                  <a:pt x="1629420" y="508763"/>
                </a:cubicBezTo>
                <a:cubicBezTo>
                  <a:pt x="1727964" y="375843"/>
                  <a:pt x="1386497" y="346051"/>
                  <a:pt x="1925053" y="110003"/>
                </a:cubicBezTo>
                <a:lnTo>
                  <a:pt x="1766924" y="103127"/>
                </a:lnTo>
                <a:cubicBezTo>
                  <a:pt x="1647754" y="158129"/>
                  <a:pt x="1624837" y="89377"/>
                  <a:pt x="1553793" y="82502"/>
                </a:cubicBezTo>
                <a:lnTo>
                  <a:pt x="1313161" y="82502"/>
                </a:lnTo>
                <a:lnTo>
                  <a:pt x="1409414" y="213130"/>
                </a:lnTo>
                <a:cubicBezTo>
                  <a:pt x="1377330" y="291049"/>
                  <a:pt x="1276493" y="183338"/>
                  <a:pt x="1313161" y="446887"/>
                </a:cubicBezTo>
                <a:lnTo>
                  <a:pt x="1161907" y="529389"/>
                </a:lnTo>
                <a:cubicBezTo>
                  <a:pt x="1077114" y="327718"/>
                  <a:pt x="1047320" y="332300"/>
                  <a:pt x="990027" y="233756"/>
                </a:cubicBezTo>
                <a:lnTo>
                  <a:pt x="763146" y="309383"/>
                </a:lnTo>
                <a:cubicBezTo>
                  <a:pt x="646267" y="224589"/>
                  <a:pt x="708145" y="153546"/>
                  <a:pt x="680644" y="75627"/>
                </a:cubicBezTo>
                <a:lnTo>
                  <a:pt x="962527" y="0"/>
                </a:lnTo>
                <a:lnTo>
                  <a:pt x="1835675" y="13750"/>
                </a:lnTo>
                <a:lnTo>
                  <a:pt x="2591946" y="89377"/>
                </a:lnTo>
                <a:lnTo>
                  <a:pt x="3492596" y="254382"/>
                </a:lnTo>
                <a:lnTo>
                  <a:pt x="4324493" y="467512"/>
                </a:lnTo>
                <a:lnTo>
                  <a:pt x="5816409" y="1031278"/>
                </a:lnTo>
                <a:lnTo>
                  <a:pt x="6455177" y="1342224"/>
                </a:lnTo>
                <a:lnTo>
                  <a:pt x="5864536" y="1347536"/>
                </a:lnTo>
                <a:lnTo>
                  <a:pt x="165005" y="1340661"/>
                </a:lnTo>
                <a:close/>
              </a:path>
            </a:pathLst>
          </a:custGeom>
          <a:solidFill>
            <a:srgbClr val="22A29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2798f34b8c9_0_90"/>
          <p:cNvSpPr/>
          <p:nvPr/>
        </p:nvSpPr>
        <p:spPr>
          <a:xfrm>
            <a:off x="3294188" y="5585356"/>
            <a:ext cx="5865066" cy="758546"/>
          </a:xfrm>
          <a:custGeom>
            <a:rect b="b" l="l" r="r" t="t"/>
            <a:pathLst>
              <a:path extrusionOk="0" h="1444849" w="10567687">
                <a:moveTo>
                  <a:pt x="0" y="1329102"/>
                </a:moveTo>
                <a:cubicBezTo>
                  <a:pt x="3487838" y="-534422"/>
                  <a:pt x="7311342" y="-349228"/>
                  <a:pt x="10567687" y="1329102"/>
                </a:cubicBezTo>
                <a:lnTo>
                  <a:pt x="10567687" y="1444849"/>
                </a:lnTo>
              </a:path>
            </a:pathLst>
          </a:custGeom>
          <a:noFill/>
          <a:ln cap="flat" cmpd="sng" w="19050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2798f34b8c9_0_90"/>
          <p:cNvSpPr/>
          <p:nvPr/>
        </p:nvSpPr>
        <p:spPr>
          <a:xfrm>
            <a:off x="6662239" y="4733298"/>
            <a:ext cx="828000" cy="828000"/>
          </a:xfrm>
          <a:prstGeom prst="ellipse">
            <a:avLst/>
          </a:prstGeom>
          <a:noFill/>
          <a:ln cap="rnd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2798f34b8c9_0_90"/>
          <p:cNvSpPr txBox="1"/>
          <p:nvPr/>
        </p:nvSpPr>
        <p:spPr>
          <a:xfrm>
            <a:off x="6664099" y="5191813"/>
            <a:ext cx="824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Quality of life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2798f34b8c9_0_90"/>
          <p:cNvSpPr/>
          <p:nvPr/>
        </p:nvSpPr>
        <p:spPr>
          <a:xfrm>
            <a:off x="2402332" y="5674074"/>
            <a:ext cx="360000" cy="3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2798f34b8c9_0_90"/>
          <p:cNvSpPr/>
          <p:nvPr/>
        </p:nvSpPr>
        <p:spPr>
          <a:xfrm>
            <a:off x="744295" y="2117524"/>
            <a:ext cx="11000072" cy="1102477"/>
          </a:xfrm>
          <a:custGeom>
            <a:rect b="b" l="l" r="r" t="t"/>
            <a:pathLst>
              <a:path extrusionOk="0" h="2080146" w="19731071">
                <a:moveTo>
                  <a:pt x="0" y="399334"/>
                </a:moveTo>
                <a:lnTo>
                  <a:pt x="926877" y="2079523"/>
                </a:lnTo>
                <a:cubicBezTo>
                  <a:pt x="921961" y="2094271"/>
                  <a:pt x="1831445" y="1843549"/>
                  <a:pt x="2283729" y="1725562"/>
                </a:cubicBezTo>
                <a:lnTo>
                  <a:pt x="3360361" y="1504336"/>
                </a:lnTo>
                <a:lnTo>
                  <a:pt x="4156774" y="1504336"/>
                </a:lnTo>
                <a:lnTo>
                  <a:pt x="5720103" y="1032387"/>
                </a:lnTo>
                <a:lnTo>
                  <a:pt x="6840980" y="1135626"/>
                </a:lnTo>
                <a:lnTo>
                  <a:pt x="7843871" y="811162"/>
                </a:lnTo>
                <a:lnTo>
                  <a:pt x="9318709" y="958645"/>
                </a:lnTo>
                <a:lnTo>
                  <a:pt x="10951245" y="527534"/>
                </a:lnTo>
                <a:lnTo>
                  <a:pt x="13595741" y="884904"/>
                </a:lnTo>
                <a:lnTo>
                  <a:pt x="14587283" y="378916"/>
                </a:lnTo>
                <a:lnTo>
                  <a:pt x="16678154" y="442452"/>
                </a:lnTo>
                <a:lnTo>
                  <a:pt x="17144432" y="409557"/>
                </a:lnTo>
                <a:lnTo>
                  <a:pt x="17662899" y="461743"/>
                </a:lnTo>
                <a:lnTo>
                  <a:pt x="19731071" y="0"/>
                </a:lnTo>
              </a:path>
            </a:pathLst>
          </a:custGeom>
          <a:noFill/>
          <a:ln cap="sq" cmpd="sng" w="2222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2798f34b8c9_0_90"/>
          <p:cNvSpPr txBox="1"/>
          <p:nvPr/>
        </p:nvSpPr>
        <p:spPr>
          <a:xfrm>
            <a:off x="1242756" y="3469675"/>
            <a:ext cx="1330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126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22A291"/>
                </a:solidFill>
                <a:latin typeface="Calibri"/>
                <a:ea typeface="Calibri"/>
                <a:cs typeface="Calibri"/>
                <a:sym typeface="Calibri"/>
              </a:rPr>
              <a:t>Discover</a:t>
            </a:r>
            <a:endParaRPr b="1" i="0" sz="1600" u="none" cap="none" strike="noStrike">
              <a:solidFill>
                <a:srgbClr val="22A29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2798f34b8c9_0_90"/>
          <p:cNvSpPr txBox="1"/>
          <p:nvPr/>
        </p:nvSpPr>
        <p:spPr>
          <a:xfrm>
            <a:off x="3768634" y="2998791"/>
            <a:ext cx="1911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126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22A291"/>
                </a:solidFill>
                <a:latin typeface="Calibri"/>
                <a:ea typeface="Calibri"/>
                <a:cs typeface="Calibri"/>
                <a:sym typeface="Calibri"/>
              </a:rPr>
              <a:t>Engage</a:t>
            </a:r>
            <a:endParaRPr b="1" i="0" sz="1600" u="none" cap="none" strike="noStrike">
              <a:solidFill>
                <a:srgbClr val="22A29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2798f34b8c9_0_90"/>
          <p:cNvSpPr txBox="1"/>
          <p:nvPr/>
        </p:nvSpPr>
        <p:spPr>
          <a:xfrm>
            <a:off x="6127759" y="2768253"/>
            <a:ext cx="1280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126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22A291"/>
                </a:solidFill>
                <a:latin typeface="Calibri"/>
                <a:ea typeface="Calibri"/>
                <a:cs typeface="Calibri"/>
                <a:sym typeface="Calibri"/>
              </a:rPr>
              <a:t>Strategize</a:t>
            </a:r>
            <a:endParaRPr b="1" i="0" sz="1600" u="none" cap="none" strike="noStrike">
              <a:solidFill>
                <a:srgbClr val="22A29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2798f34b8c9_0_90"/>
          <p:cNvSpPr txBox="1"/>
          <p:nvPr/>
        </p:nvSpPr>
        <p:spPr>
          <a:xfrm>
            <a:off x="9305188" y="6099397"/>
            <a:ext cx="771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2798f34b8c9_0_90"/>
          <p:cNvSpPr/>
          <p:nvPr/>
        </p:nvSpPr>
        <p:spPr>
          <a:xfrm>
            <a:off x="9514459" y="5718620"/>
            <a:ext cx="360000" cy="3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2798f34b8c9_0_90"/>
          <p:cNvSpPr/>
          <p:nvPr/>
        </p:nvSpPr>
        <p:spPr>
          <a:xfrm>
            <a:off x="9276853" y="5619270"/>
            <a:ext cx="828000" cy="828000"/>
          </a:xfrm>
          <a:prstGeom prst="arc">
            <a:avLst>
              <a:gd fmla="val 8259627" name="adj1"/>
              <a:gd fmla="val 2721510" name="adj2"/>
            </a:avLst>
          </a:prstGeom>
          <a:noFill/>
          <a:ln cap="rnd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2798f34b8c9_0_90"/>
          <p:cNvSpPr txBox="1"/>
          <p:nvPr/>
        </p:nvSpPr>
        <p:spPr>
          <a:xfrm>
            <a:off x="2174866" y="6050007"/>
            <a:ext cx="845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2798f34b8c9_0_90"/>
          <p:cNvSpPr/>
          <p:nvPr/>
        </p:nvSpPr>
        <p:spPr>
          <a:xfrm>
            <a:off x="2183430" y="5560903"/>
            <a:ext cx="828000" cy="828000"/>
          </a:xfrm>
          <a:prstGeom prst="arc">
            <a:avLst>
              <a:gd fmla="val 8259627" name="adj1"/>
              <a:gd fmla="val 2721510" name="adj2"/>
            </a:avLst>
          </a:prstGeom>
          <a:noFill/>
          <a:ln cap="rnd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2798f34b8c9_0_90"/>
          <p:cNvSpPr/>
          <p:nvPr/>
        </p:nvSpPr>
        <p:spPr>
          <a:xfrm>
            <a:off x="3019703" y="5221954"/>
            <a:ext cx="828000" cy="828000"/>
          </a:xfrm>
          <a:prstGeom prst="ellipse">
            <a:avLst/>
          </a:prstGeom>
          <a:noFill/>
          <a:ln cap="rnd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2798f34b8c9_0_90"/>
          <p:cNvSpPr txBox="1"/>
          <p:nvPr/>
        </p:nvSpPr>
        <p:spPr>
          <a:xfrm>
            <a:off x="3093288" y="5712011"/>
            <a:ext cx="62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Supply chains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2798f34b8c9_0_90"/>
          <p:cNvSpPr/>
          <p:nvPr/>
        </p:nvSpPr>
        <p:spPr>
          <a:xfrm>
            <a:off x="3228692" y="5318988"/>
            <a:ext cx="360000" cy="3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2798f34b8c9_0_90"/>
          <p:cNvSpPr/>
          <p:nvPr/>
        </p:nvSpPr>
        <p:spPr>
          <a:xfrm>
            <a:off x="8448518" y="5221948"/>
            <a:ext cx="828000" cy="828000"/>
          </a:xfrm>
          <a:prstGeom prst="ellipse">
            <a:avLst/>
          </a:prstGeom>
          <a:noFill/>
          <a:ln cap="rnd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2798f34b8c9_0_90"/>
          <p:cNvSpPr txBox="1"/>
          <p:nvPr/>
        </p:nvSpPr>
        <p:spPr>
          <a:xfrm>
            <a:off x="8503614" y="5684293"/>
            <a:ext cx="717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2798f34b8c9_0_90"/>
          <p:cNvSpPr/>
          <p:nvPr/>
        </p:nvSpPr>
        <p:spPr>
          <a:xfrm>
            <a:off x="8686199" y="5300627"/>
            <a:ext cx="360000" cy="3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2798f34b8c9_0_90"/>
          <p:cNvSpPr/>
          <p:nvPr/>
        </p:nvSpPr>
        <p:spPr>
          <a:xfrm>
            <a:off x="3876447" y="4943026"/>
            <a:ext cx="828000" cy="828000"/>
          </a:xfrm>
          <a:prstGeom prst="ellipse">
            <a:avLst/>
          </a:prstGeom>
          <a:noFill/>
          <a:ln cap="rnd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2798f34b8c9_0_90"/>
          <p:cNvSpPr txBox="1"/>
          <p:nvPr/>
        </p:nvSpPr>
        <p:spPr>
          <a:xfrm>
            <a:off x="3939257" y="5408795"/>
            <a:ext cx="70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Talent &amp; education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2798f34b8c9_0_90"/>
          <p:cNvSpPr/>
          <p:nvPr/>
        </p:nvSpPr>
        <p:spPr>
          <a:xfrm>
            <a:off x="4114128" y="5022470"/>
            <a:ext cx="360000" cy="3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798f34b8c9_0_90"/>
          <p:cNvSpPr/>
          <p:nvPr/>
        </p:nvSpPr>
        <p:spPr>
          <a:xfrm>
            <a:off x="7576634" y="4922771"/>
            <a:ext cx="828000" cy="828000"/>
          </a:xfrm>
          <a:prstGeom prst="ellipse">
            <a:avLst/>
          </a:prstGeom>
          <a:noFill/>
          <a:ln cap="rnd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2798f34b8c9_0_90"/>
          <p:cNvSpPr txBox="1"/>
          <p:nvPr/>
        </p:nvSpPr>
        <p:spPr>
          <a:xfrm>
            <a:off x="7602862" y="5335835"/>
            <a:ext cx="77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technology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2798f34b8c9_0_90"/>
          <p:cNvSpPr/>
          <p:nvPr/>
        </p:nvSpPr>
        <p:spPr>
          <a:xfrm>
            <a:off x="7814315" y="5000204"/>
            <a:ext cx="360000" cy="3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2798f34b8c9_0_90"/>
          <p:cNvSpPr/>
          <p:nvPr/>
        </p:nvSpPr>
        <p:spPr>
          <a:xfrm>
            <a:off x="4803892" y="4735201"/>
            <a:ext cx="828000" cy="828000"/>
          </a:xfrm>
          <a:prstGeom prst="ellipse">
            <a:avLst/>
          </a:prstGeom>
          <a:noFill/>
          <a:ln cap="rnd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2798f34b8c9_0_90"/>
          <p:cNvSpPr txBox="1"/>
          <p:nvPr/>
        </p:nvSpPr>
        <p:spPr>
          <a:xfrm>
            <a:off x="4822798" y="5187266"/>
            <a:ext cx="737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Housing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2798f34b8c9_0_90"/>
          <p:cNvSpPr/>
          <p:nvPr/>
        </p:nvSpPr>
        <p:spPr>
          <a:xfrm>
            <a:off x="5070257" y="4816166"/>
            <a:ext cx="360000" cy="3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2798f34b8c9_0_90"/>
          <p:cNvSpPr/>
          <p:nvPr/>
        </p:nvSpPr>
        <p:spPr>
          <a:xfrm>
            <a:off x="5731358" y="4674776"/>
            <a:ext cx="828000" cy="828000"/>
          </a:xfrm>
          <a:prstGeom prst="ellipse">
            <a:avLst/>
          </a:prstGeom>
          <a:noFill/>
          <a:ln cap="rnd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2798f34b8c9_0_90"/>
          <p:cNvSpPr txBox="1"/>
          <p:nvPr/>
        </p:nvSpPr>
        <p:spPr>
          <a:xfrm>
            <a:off x="5685012" y="5169825"/>
            <a:ext cx="932700" cy="1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69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Innovation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798f34b8c9_0_90"/>
          <p:cNvSpPr/>
          <p:nvPr/>
        </p:nvSpPr>
        <p:spPr>
          <a:xfrm>
            <a:off x="5953817" y="4738898"/>
            <a:ext cx="360000" cy="3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2798f34b8c9_0_90"/>
          <p:cNvSpPr txBox="1"/>
          <p:nvPr/>
        </p:nvSpPr>
        <p:spPr>
          <a:xfrm>
            <a:off x="8766736" y="2628153"/>
            <a:ext cx="1296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126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22A291"/>
                </a:solidFill>
                <a:latin typeface="Calibri"/>
                <a:ea typeface="Calibri"/>
                <a:cs typeface="Calibri"/>
                <a:sym typeface="Calibri"/>
              </a:rPr>
              <a:t>Implement</a:t>
            </a:r>
            <a:endParaRPr b="1" i="0" sz="1600" u="none" cap="none" strike="noStrike">
              <a:solidFill>
                <a:srgbClr val="22A29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2798f34b8c9_0_90"/>
          <p:cNvSpPr txBox="1"/>
          <p:nvPr/>
        </p:nvSpPr>
        <p:spPr>
          <a:xfrm rot="-5400000">
            <a:off x="113316" y="3465520"/>
            <a:ext cx="12657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575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798f34b8c9_0_90"/>
          <p:cNvSpPr txBox="1"/>
          <p:nvPr/>
        </p:nvSpPr>
        <p:spPr>
          <a:xfrm rot="-5400000">
            <a:off x="411793" y="1663615"/>
            <a:ext cx="6978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575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g2798f34b8c9_0_90"/>
          <p:cNvGrpSpPr/>
          <p:nvPr/>
        </p:nvGrpSpPr>
        <p:grpSpPr>
          <a:xfrm>
            <a:off x="2471664" y="5743817"/>
            <a:ext cx="221317" cy="220506"/>
            <a:chOff x="4084877" y="11975681"/>
            <a:chExt cx="519768" cy="517864"/>
          </a:xfrm>
        </p:grpSpPr>
        <p:sp>
          <p:nvSpPr>
            <p:cNvPr id="176" name="Google Shape;176;g2798f34b8c9_0_90"/>
            <p:cNvSpPr/>
            <p:nvPr/>
          </p:nvSpPr>
          <p:spPr>
            <a:xfrm>
              <a:off x="4084877" y="12409773"/>
              <a:ext cx="519768" cy="83772"/>
            </a:xfrm>
            <a:custGeom>
              <a:rect b="b" l="l" r="r" t="t"/>
              <a:pathLst>
                <a:path extrusionOk="0" h="70" w="435">
                  <a:moveTo>
                    <a:pt x="0" y="70"/>
                  </a:moveTo>
                  <a:lnTo>
                    <a:pt x="0" y="70"/>
                  </a:lnTo>
                  <a:lnTo>
                    <a:pt x="435" y="70"/>
                  </a:lnTo>
                  <a:lnTo>
                    <a:pt x="435" y="0"/>
                  </a:lnTo>
                  <a:lnTo>
                    <a:pt x="0" y="0"/>
                  </a:lnTo>
                  <a:lnTo>
                    <a:pt x="0" y="70"/>
                  </a:lnTo>
                  <a:close/>
                  <a:moveTo>
                    <a:pt x="9" y="10"/>
                  </a:moveTo>
                  <a:lnTo>
                    <a:pt x="9" y="10"/>
                  </a:lnTo>
                  <a:lnTo>
                    <a:pt x="425" y="10"/>
                  </a:lnTo>
                  <a:lnTo>
                    <a:pt x="425" y="60"/>
                  </a:lnTo>
                  <a:lnTo>
                    <a:pt x="9" y="60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77" name="Google Shape;177;g2798f34b8c9_0_90"/>
            <p:cNvSpPr/>
            <p:nvPr/>
          </p:nvSpPr>
          <p:spPr>
            <a:xfrm>
              <a:off x="4113436" y="11975681"/>
              <a:ext cx="460747" cy="213238"/>
            </a:xfrm>
            <a:custGeom>
              <a:rect b="b" l="l" r="r" t="t"/>
              <a:pathLst>
                <a:path extrusionOk="0" h="179" w="386">
                  <a:moveTo>
                    <a:pt x="193" y="0"/>
                  </a:moveTo>
                  <a:lnTo>
                    <a:pt x="193" y="0"/>
                  </a:lnTo>
                  <a:lnTo>
                    <a:pt x="0" y="112"/>
                  </a:lnTo>
                  <a:lnTo>
                    <a:pt x="0" y="179"/>
                  </a:lnTo>
                  <a:lnTo>
                    <a:pt x="386" y="179"/>
                  </a:lnTo>
                  <a:lnTo>
                    <a:pt x="386" y="112"/>
                  </a:lnTo>
                  <a:lnTo>
                    <a:pt x="193" y="0"/>
                  </a:lnTo>
                  <a:close/>
                  <a:moveTo>
                    <a:pt x="11" y="117"/>
                  </a:moveTo>
                  <a:lnTo>
                    <a:pt x="11" y="117"/>
                  </a:lnTo>
                  <a:lnTo>
                    <a:pt x="193" y="10"/>
                  </a:lnTo>
                  <a:lnTo>
                    <a:pt x="376" y="117"/>
                  </a:lnTo>
                  <a:lnTo>
                    <a:pt x="376" y="169"/>
                  </a:lnTo>
                  <a:lnTo>
                    <a:pt x="11" y="169"/>
                  </a:lnTo>
                  <a:lnTo>
                    <a:pt x="11" y="117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78" name="Google Shape;178;g2798f34b8c9_0_90"/>
            <p:cNvSpPr/>
            <p:nvPr/>
          </p:nvSpPr>
          <p:spPr>
            <a:xfrm>
              <a:off x="4143898" y="12381214"/>
              <a:ext cx="108523" cy="41886"/>
            </a:xfrm>
            <a:custGeom>
              <a:rect b="b" l="l" r="r" t="t"/>
              <a:pathLst>
                <a:path extrusionOk="0" h="35" w="92">
                  <a:moveTo>
                    <a:pt x="10" y="25"/>
                  </a:moveTo>
                  <a:lnTo>
                    <a:pt x="10" y="25"/>
                  </a:lnTo>
                  <a:lnTo>
                    <a:pt x="82" y="25"/>
                  </a:lnTo>
                  <a:lnTo>
                    <a:pt x="82" y="10"/>
                  </a:lnTo>
                  <a:lnTo>
                    <a:pt x="10" y="10"/>
                  </a:lnTo>
                  <a:lnTo>
                    <a:pt x="10" y="25"/>
                  </a:lnTo>
                  <a:close/>
                  <a:moveTo>
                    <a:pt x="92" y="35"/>
                  </a:moveTo>
                  <a:lnTo>
                    <a:pt x="92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35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79" name="Google Shape;179;g2798f34b8c9_0_90"/>
            <p:cNvSpPr/>
            <p:nvPr/>
          </p:nvSpPr>
          <p:spPr>
            <a:xfrm>
              <a:off x="4435197" y="12381214"/>
              <a:ext cx="108523" cy="41886"/>
            </a:xfrm>
            <a:custGeom>
              <a:rect b="b" l="l" r="r" t="t"/>
              <a:pathLst>
                <a:path extrusionOk="0" h="35" w="91">
                  <a:moveTo>
                    <a:pt x="10" y="25"/>
                  </a:moveTo>
                  <a:lnTo>
                    <a:pt x="10" y="25"/>
                  </a:lnTo>
                  <a:lnTo>
                    <a:pt x="81" y="25"/>
                  </a:lnTo>
                  <a:lnTo>
                    <a:pt x="81" y="10"/>
                  </a:lnTo>
                  <a:lnTo>
                    <a:pt x="10" y="10"/>
                  </a:lnTo>
                  <a:lnTo>
                    <a:pt x="10" y="25"/>
                  </a:lnTo>
                  <a:close/>
                  <a:moveTo>
                    <a:pt x="91" y="35"/>
                  </a:moveTo>
                  <a:lnTo>
                    <a:pt x="91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35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0" name="Google Shape;180;g2798f34b8c9_0_90"/>
            <p:cNvSpPr/>
            <p:nvPr/>
          </p:nvSpPr>
          <p:spPr>
            <a:xfrm>
              <a:off x="4143898" y="12177496"/>
              <a:ext cx="108523" cy="41886"/>
            </a:xfrm>
            <a:custGeom>
              <a:rect b="b" l="l" r="r" t="t"/>
              <a:pathLst>
                <a:path extrusionOk="0" h="35" w="92">
                  <a:moveTo>
                    <a:pt x="10" y="25"/>
                  </a:moveTo>
                  <a:lnTo>
                    <a:pt x="10" y="25"/>
                  </a:lnTo>
                  <a:lnTo>
                    <a:pt x="82" y="25"/>
                  </a:lnTo>
                  <a:lnTo>
                    <a:pt x="82" y="10"/>
                  </a:lnTo>
                  <a:lnTo>
                    <a:pt x="10" y="10"/>
                  </a:lnTo>
                  <a:lnTo>
                    <a:pt x="10" y="25"/>
                  </a:lnTo>
                  <a:close/>
                  <a:moveTo>
                    <a:pt x="92" y="35"/>
                  </a:moveTo>
                  <a:lnTo>
                    <a:pt x="92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35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1" name="Google Shape;181;g2798f34b8c9_0_90"/>
            <p:cNvSpPr/>
            <p:nvPr/>
          </p:nvSpPr>
          <p:spPr>
            <a:xfrm>
              <a:off x="4435197" y="12177496"/>
              <a:ext cx="108523" cy="41886"/>
            </a:xfrm>
            <a:custGeom>
              <a:rect b="b" l="l" r="r" t="t"/>
              <a:pathLst>
                <a:path extrusionOk="0" h="35" w="91">
                  <a:moveTo>
                    <a:pt x="10" y="25"/>
                  </a:moveTo>
                  <a:lnTo>
                    <a:pt x="10" y="25"/>
                  </a:lnTo>
                  <a:lnTo>
                    <a:pt x="81" y="25"/>
                  </a:lnTo>
                  <a:lnTo>
                    <a:pt x="81" y="10"/>
                  </a:lnTo>
                  <a:lnTo>
                    <a:pt x="10" y="10"/>
                  </a:lnTo>
                  <a:lnTo>
                    <a:pt x="10" y="25"/>
                  </a:lnTo>
                  <a:close/>
                  <a:moveTo>
                    <a:pt x="91" y="35"/>
                  </a:moveTo>
                  <a:lnTo>
                    <a:pt x="91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35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2" name="Google Shape;182;g2798f34b8c9_0_90"/>
            <p:cNvSpPr/>
            <p:nvPr/>
          </p:nvSpPr>
          <p:spPr>
            <a:xfrm>
              <a:off x="4161033" y="12207958"/>
              <a:ext cx="76156" cy="184679"/>
            </a:xfrm>
            <a:custGeom>
              <a:rect b="b" l="l" r="r" t="t"/>
              <a:pathLst>
                <a:path extrusionOk="0" h="155" w="63">
                  <a:moveTo>
                    <a:pt x="10" y="145"/>
                  </a:moveTo>
                  <a:lnTo>
                    <a:pt x="10" y="145"/>
                  </a:lnTo>
                  <a:lnTo>
                    <a:pt x="53" y="145"/>
                  </a:lnTo>
                  <a:lnTo>
                    <a:pt x="53" y="10"/>
                  </a:lnTo>
                  <a:lnTo>
                    <a:pt x="10" y="10"/>
                  </a:lnTo>
                  <a:lnTo>
                    <a:pt x="10" y="145"/>
                  </a:lnTo>
                  <a:close/>
                  <a:moveTo>
                    <a:pt x="63" y="155"/>
                  </a:moveTo>
                  <a:lnTo>
                    <a:pt x="63" y="155"/>
                  </a:lnTo>
                  <a:lnTo>
                    <a:pt x="0" y="155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155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3" name="Google Shape;183;g2798f34b8c9_0_90"/>
            <p:cNvSpPr/>
            <p:nvPr/>
          </p:nvSpPr>
          <p:spPr>
            <a:xfrm>
              <a:off x="4452332" y="12207958"/>
              <a:ext cx="76156" cy="184679"/>
            </a:xfrm>
            <a:custGeom>
              <a:rect b="b" l="l" r="r" t="t"/>
              <a:pathLst>
                <a:path extrusionOk="0" h="155" w="63">
                  <a:moveTo>
                    <a:pt x="10" y="145"/>
                  </a:moveTo>
                  <a:lnTo>
                    <a:pt x="10" y="145"/>
                  </a:lnTo>
                  <a:lnTo>
                    <a:pt x="53" y="145"/>
                  </a:lnTo>
                  <a:lnTo>
                    <a:pt x="53" y="10"/>
                  </a:lnTo>
                  <a:lnTo>
                    <a:pt x="10" y="10"/>
                  </a:lnTo>
                  <a:lnTo>
                    <a:pt x="10" y="145"/>
                  </a:lnTo>
                  <a:close/>
                  <a:moveTo>
                    <a:pt x="63" y="155"/>
                  </a:moveTo>
                  <a:lnTo>
                    <a:pt x="63" y="155"/>
                  </a:lnTo>
                  <a:lnTo>
                    <a:pt x="0" y="155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155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4" name="Google Shape;184;g2798f34b8c9_0_90"/>
            <p:cNvSpPr/>
            <p:nvPr/>
          </p:nvSpPr>
          <p:spPr>
            <a:xfrm>
              <a:off x="4191496" y="12236517"/>
              <a:ext cx="13327" cy="125658"/>
            </a:xfrm>
            <a:custGeom>
              <a:rect b="b" l="l" r="r" t="t"/>
              <a:pathLst>
                <a:path extrusionOk="0" h="106" w="10">
                  <a:moveTo>
                    <a:pt x="0" y="106"/>
                  </a:moveTo>
                  <a:lnTo>
                    <a:pt x="0" y="106"/>
                  </a:lnTo>
                  <a:lnTo>
                    <a:pt x="10" y="10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5" name="Google Shape;185;g2798f34b8c9_0_90"/>
            <p:cNvSpPr/>
            <p:nvPr/>
          </p:nvSpPr>
          <p:spPr>
            <a:xfrm>
              <a:off x="4482795" y="12236517"/>
              <a:ext cx="13327" cy="125658"/>
            </a:xfrm>
            <a:custGeom>
              <a:rect b="b" l="l" r="r" t="t"/>
              <a:pathLst>
                <a:path extrusionOk="0" h="106" w="10">
                  <a:moveTo>
                    <a:pt x="0" y="106"/>
                  </a:moveTo>
                  <a:lnTo>
                    <a:pt x="0" y="106"/>
                  </a:lnTo>
                  <a:lnTo>
                    <a:pt x="10" y="10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6" name="Google Shape;186;g2798f34b8c9_0_90"/>
            <p:cNvSpPr/>
            <p:nvPr/>
          </p:nvSpPr>
          <p:spPr>
            <a:xfrm>
              <a:off x="4290500" y="12381214"/>
              <a:ext cx="108523" cy="41886"/>
            </a:xfrm>
            <a:custGeom>
              <a:rect b="b" l="l" r="r" t="t"/>
              <a:pathLst>
                <a:path extrusionOk="0" h="35" w="91">
                  <a:moveTo>
                    <a:pt x="10" y="25"/>
                  </a:moveTo>
                  <a:lnTo>
                    <a:pt x="10" y="25"/>
                  </a:lnTo>
                  <a:lnTo>
                    <a:pt x="81" y="25"/>
                  </a:lnTo>
                  <a:lnTo>
                    <a:pt x="81" y="10"/>
                  </a:lnTo>
                  <a:lnTo>
                    <a:pt x="10" y="10"/>
                  </a:lnTo>
                  <a:lnTo>
                    <a:pt x="10" y="25"/>
                  </a:lnTo>
                  <a:close/>
                  <a:moveTo>
                    <a:pt x="91" y="35"/>
                  </a:moveTo>
                  <a:lnTo>
                    <a:pt x="91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35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7" name="Google Shape;187;g2798f34b8c9_0_90"/>
            <p:cNvSpPr/>
            <p:nvPr/>
          </p:nvSpPr>
          <p:spPr>
            <a:xfrm>
              <a:off x="4290500" y="12177496"/>
              <a:ext cx="108523" cy="41886"/>
            </a:xfrm>
            <a:custGeom>
              <a:rect b="b" l="l" r="r" t="t"/>
              <a:pathLst>
                <a:path extrusionOk="0" h="35" w="91">
                  <a:moveTo>
                    <a:pt x="10" y="25"/>
                  </a:moveTo>
                  <a:lnTo>
                    <a:pt x="10" y="25"/>
                  </a:lnTo>
                  <a:lnTo>
                    <a:pt x="81" y="25"/>
                  </a:lnTo>
                  <a:lnTo>
                    <a:pt x="81" y="10"/>
                  </a:lnTo>
                  <a:lnTo>
                    <a:pt x="10" y="10"/>
                  </a:lnTo>
                  <a:lnTo>
                    <a:pt x="10" y="25"/>
                  </a:lnTo>
                  <a:close/>
                  <a:moveTo>
                    <a:pt x="91" y="35"/>
                  </a:moveTo>
                  <a:lnTo>
                    <a:pt x="91" y="3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35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8" name="Google Shape;188;g2798f34b8c9_0_90"/>
            <p:cNvSpPr/>
            <p:nvPr/>
          </p:nvSpPr>
          <p:spPr>
            <a:xfrm>
              <a:off x="4307635" y="12207958"/>
              <a:ext cx="74253" cy="184679"/>
            </a:xfrm>
            <a:custGeom>
              <a:rect b="b" l="l" r="r" t="t"/>
              <a:pathLst>
                <a:path extrusionOk="0" h="155" w="63">
                  <a:moveTo>
                    <a:pt x="10" y="145"/>
                  </a:moveTo>
                  <a:lnTo>
                    <a:pt x="10" y="145"/>
                  </a:lnTo>
                  <a:lnTo>
                    <a:pt x="53" y="145"/>
                  </a:lnTo>
                  <a:lnTo>
                    <a:pt x="53" y="10"/>
                  </a:lnTo>
                  <a:lnTo>
                    <a:pt x="10" y="10"/>
                  </a:lnTo>
                  <a:lnTo>
                    <a:pt x="10" y="145"/>
                  </a:lnTo>
                  <a:close/>
                  <a:moveTo>
                    <a:pt x="63" y="155"/>
                  </a:moveTo>
                  <a:lnTo>
                    <a:pt x="63" y="155"/>
                  </a:lnTo>
                  <a:lnTo>
                    <a:pt x="0" y="155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155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9" name="Google Shape;189;g2798f34b8c9_0_90"/>
            <p:cNvSpPr/>
            <p:nvPr/>
          </p:nvSpPr>
          <p:spPr>
            <a:xfrm>
              <a:off x="4338097" y="12236517"/>
              <a:ext cx="11423" cy="125658"/>
            </a:xfrm>
            <a:custGeom>
              <a:rect b="b" l="l" r="r" t="t"/>
              <a:pathLst>
                <a:path extrusionOk="0" h="106" w="10">
                  <a:moveTo>
                    <a:pt x="0" y="106"/>
                  </a:moveTo>
                  <a:lnTo>
                    <a:pt x="0" y="106"/>
                  </a:lnTo>
                  <a:lnTo>
                    <a:pt x="10" y="10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90" name="Google Shape;190;g2798f34b8c9_0_90"/>
            <p:cNvSpPr/>
            <p:nvPr/>
          </p:nvSpPr>
          <p:spPr>
            <a:xfrm>
              <a:off x="4128667" y="12445947"/>
              <a:ext cx="430284" cy="11423"/>
            </a:xfrm>
            <a:custGeom>
              <a:rect b="b" l="l" r="r" t="t"/>
              <a:pathLst>
                <a:path extrusionOk="0" h="10" w="360">
                  <a:moveTo>
                    <a:pt x="0" y="10"/>
                  </a:moveTo>
                  <a:lnTo>
                    <a:pt x="0" y="10"/>
                  </a:lnTo>
                  <a:lnTo>
                    <a:pt x="360" y="10"/>
                  </a:lnTo>
                  <a:lnTo>
                    <a:pt x="360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91" name="Google Shape;191;g2798f34b8c9_0_90"/>
            <p:cNvSpPr/>
            <p:nvPr/>
          </p:nvSpPr>
          <p:spPr>
            <a:xfrm>
              <a:off x="4421869" y="12099435"/>
              <a:ext cx="68541" cy="13327"/>
            </a:xfrm>
            <a:custGeom>
              <a:rect b="b" l="l" r="r" t="t"/>
              <a:pathLst>
                <a:path extrusionOk="0" h="10" w="57">
                  <a:moveTo>
                    <a:pt x="0" y="10"/>
                  </a:moveTo>
                  <a:lnTo>
                    <a:pt x="0" y="10"/>
                  </a:lnTo>
                  <a:lnTo>
                    <a:pt x="57" y="10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92" name="Google Shape;192;g2798f34b8c9_0_90"/>
            <p:cNvSpPr/>
            <p:nvPr/>
          </p:nvSpPr>
          <p:spPr>
            <a:xfrm>
              <a:off x="4197208" y="12099435"/>
              <a:ext cx="68541" cy="13327"/>
            </a:xfrm>
            <a:custGeom>
              <a:rect b="b" l="l" r="r" t="t"/>
              <a:pathLst>
                <a:path extrusionOk="0" h="10" w="57">
                  <a:moveTo>
                    <a:pt x="0" y="10"/>
                  </a:moveTo>
                  <a:lnTo>
                    <a:pt x="0" y="10"/>
                  </a:lnTo>
                  <a:lnTo>
                    <a:pt x="57" y="10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93" name="Google Shape;193;g2798f34b8c9_0_90"/>
            <p:cNvSpPr/>
            <p:nvPr/>
          </p:nvSpPr>
          <p:spPr>
            <a:xfrm>
              <a:off x="4294307" y="12055645"/>
              <a:ext cx="99003" cy="99003"/>
            </a:xfrm>
            <a:custGeom>
              <a:rect b="b" l="l" r="r" t="t"/>
              <a:pathLst>
                <a:path extrusionOk="0" h="83" w="82">
                  <a:moveTo>
                    <a:pt x="41" y="10"/>
                  </a:moveTo>
                  <a:lnTo>
                    <a:pt x="41" y="10"/>
                  </a:lnTo>
                  <a:cubicBezTo>
                    <a:pt x="24" y="10"/>
                    <a:pt x="10" y="24"/>
                    <a:pt x="10" y="42"/>
                  </a:cubicBezTo>
                  <a:cubicBezTo>
                    <a:pt x="10" y="59"/>
                    <a:pt x="24" y="73"/>
                    <a:pt x="41" y="73"/>
                  </a:cubicBezTo>
                  <a:cubicBezTo>
                    <a:pt x="58" y="73"/>
                    <a:pt x="72" y="59"/>
                    <a:pt x="72" y="42"/>
                  </a:cubicBezTo>
                  <a:cubicBezTo>
                    <a:pt x="72" y="24"/>
                    <a:pt x="58" y="10"/>
                    <a:pt x="41" y="10"/>
                  </a:cubicBezTo>
                  <a:close/>
                  <a:moveTo>
                    <a:pt x="41" y="83"/>
                  </a:moveTo>
                  <a:lnTo>
                    <a:pt x="41" y="83"/>
                  </a:lnTo>
                  <a:cubicBezTo>
                    <a:pt x="18" y="83"/>
                    <a:pt x="0" y="64"/>
                    <a:pt x="0" y="42"/>
                  </a:cubicBezTo>
                  <a:cubicBezTo>
                    <a:pt x="0" y="19"/>
                    <a:pt x="18" y="0"/>
                    <a:pt x="41" y="0"/>
                  </a:cubicBezTo>
                  <a:cubicBezTo>
                    <a:pt x="64" y="0"/>
                    <a:pt x="82" y="19"/>
                    <a:pt x="82" y="42"/>
                  </a:cubicBezTo>
                  <a:cubicBezTo>
                    <a:pt x="82" y="64"/>
                    <a:pt x="64" y="83"/>
                    <a:pt x="41" y="83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grpSp>
        <p:nvGrpSpPr>
          <p:cNvPr id="194" name="Google Shape;194;g2798f34b8c9_0_90"/>
          <p:cNvGrpSpPr/>
          <p:nvPr/>
        </p:nvGrpSpPr>
        <p:grpSpPr>
          <a:xfrm>
            <a:off x="3281632" y="5391095"/>
            <a:ext cx="248550" cy="228173"/>
            <a:chOff x="9203" y="5996"/>
            <a:chExt cx="280" cy="258"/>
          </a:xfrm>
        </p:grpSpPr>
        <p:sp>
          <p:nvSpPr>
            <p:cNvPr id="195" name="Google Shape;195;g2798f34b8c9_0_90"/>
            <p:cNvSpPr/>
            <p:nvPr/>
          </p:nvSpPr>
          <p:spPr>
            <a:xfrm>
              <a:off x="9203" y="6082"/>
              <a:ext cx="60" cy="141"/>
            </a:xfrm>
            <a:custGeom>
              <a:rect b="b" l="l" r="r" t="t"/>
              <a:pathLst>
                <a:path extrusionOk="0" h="237" w="102">
                  <a:moveTo>
                    <a:pt x="43" y="237"/>
                  </a:moveTo>
                  <a:lnTo>
                    <a:pt x="43" y="237"/>
                  </a:lnTo>
                  <a:lnTo>
                    <a:pt x="33" y="237"/>
                  </a:lnTo>
                  <a:lnTo>
                    <a:pt x="33" y="153"/>
                  </a:lnTo>
                  <a:lnTo>
                    <a:pt x="0" y="153"/>
                  </a:lnTo>
                  <a:lnTo>
                    <a:pt x="0" y="47"/>
                  </a:lnTo>
                  <a:cubicBezTo>
                    <a:pt x="0" y="21"/>
                    <a:pt x="21" y="0"/>
                    <a:pt x="47" y="0"/>
                  </a:cubicBezTo>
                  <a:lnTo>
                    <a:pt x="102" y="0"/>
                  </a:lnTo>
                  <a:lnTo>
                    <a:pt x="102" y="10"/>
                  </a:lnTo>
                  <a:lnTo>
                    <a:pt x="47" y="10"/>
                  </a:lnTo>
                  <a:cubicBezTo>
                    <a:pt x="26" y="10"/>
                    <a:pt x="9" y="27"/>
                    <a:pt x="9" y="47"/>
                  </a:cubicBezTo>
                  <a:lnTo>
                    <a:pt x="9" y="143"/>
                  </a:lnTo>
                  <a:lnTo>
                    <a:pt x="43" y="143"/>
                  </a:lnTo>
                  <a:lnTo>
                    <a:pt x="43" y="237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96" name="Google Shape;196;g2798f34b8c9_0_90"/>
            <p:cNvSpPr/>
            <p:nvPr/>
          </p:nvSpPr>
          <p:spPr>
            <a:xfrm>
              <a:off x="9422" y="6082"/>
              <a:ext cx="61" cy="141"/>
            </a:xfrm>
            <a:custGeom>
              <a:rect b="b" l="l" r="r" t="t"/>
              <a:pathLst>
                <a:path extrusionOk="0" h="237" w="103">
                  <a:moveTo>
                    <a:pt x="69" y="237"/>
                  </a:moveTo>
                  <a:lnTo>
                    <a:pt x="69" y="237"/>
                  </a:lnTo>
                  <a:lnTo>
                    <a:pt x="59" y="237"/>
                  </a:lnTo>
                  <a:lnTo>
                    <a:pt x="59" y="143"/>
                  </a:lnTo>
                  <a:lnTo>
                    <a:pt x="93" y="143"/>
                  </a:lnTo>
                  <a:lnTo>
                    <a:pt x="93" y="47"/>
                  </a:lnTo>
                  <a:cubicBezTo>
                    <a:pt x="93" y="27"/>
                    <a:pt x="76" y="10"/>
                    <a:pt x="55" y="10"/>
                  </a:cubicBezTo>
                  <a:lnTo>
                    <a:pt x="0" y="10"/>
                  </a:lnTo>
                  <a:lnTo>
                    <a:pt x="0" y="0"/>
                  </a:lnTo>
                  <a:lnTo>
                    <a:pt x="55" y="0"/>
                  </a:lnTo>
                  <a:cubicBezTo>
                    <a:pt x="81" y="0"/>
                    <a:pt x="103" y="21"/>
                    <a:pt x="103" y="47"/>
                  </a:cubicBezTo>
                  <a:lnTo>
                    <a:pt x="103" y="153"/>
                  </a:lnTo>
                  <a:lnTo>
                    <a:pt x="69" y="153"/>
                  </a:lnTo>
                  <a:lnTo>
                    <a:pt x="69" y="237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97" name="Google Shape;197;g2798f34b8c9_0_90"/>
            <p:cNvSpPr/>
            <p:nvPr/>
          </p:nvSpPr>
          <p:spPr>
            <a:xfrm>
              <a:off x="9274" y="6071"/>
              <a:ext cx="137" cy="183"/>
            </a:xfrm>
            <a:custGeom>
              <a:rect b="b" l="l" r="r" t="t"/>
              <a:pathLst>
                <a:path extrusionOk="0" h="308" w="231">
                  <a:moveTo>
                    <a:pt x="188" y="308"/>
                  </a:moveTo>
                  <a:lnTo>
                    <a:pt x="188" y="308"/>
                  </a:lnTo>
                  <a:lnTo>
                    <a:pt x="178" y="308"/>
                  </a:lnTo>
                  <a:lnTo>
                    <a:pt x="178" y="170"/>
                  </a:lnTo>
                  <a:lnTo>
                    <a:pt x="221" y="170"/>
                  </a:lnTo>
                  <a:lnTo>
                    <a:pt x="221" y="57"/>
                  </a:lnTo>
                  <a:cubicBezTo>
                    <a:pt x="221" y="31"/>
                    <a:pt x="200" y="10"/>
                    <a:pt x="174" y="10"/>
                  </a:cubicBezTo>
                  <a:lnTo>
                    <a:pt x="57" y="10"/>
                  </a:lnTo>
                  <a:cubicBezTo>
                    <a:pt x="31" y="10"/>
                    <a:pt x="10" y="31"/>
                    <a:pt x="10" y="57"/>
                  </a:cubicBezTo>
                  <a:lnTo>
                    <a:pt x="10" y="170"/>
                  </a:lnTo>
                  <a:lnTo>
                    <a:pt x="52" y="170"/>
                  </a:lnTo>
                  <a:lnTo>
                    <a:pt x="52" y="308"/>
                  </a:lnTo>
                  <a:lnTo>
                    <a:pt x="42" y="308"/>
                  </a:lnTo>
                  <a:lnTo>
                    <a:pt x="42" y="180"/>
                  </a:lnTo>
                  <a:lnTo>
                    <a:pt x="0" y="180"/>
                  </a:lnTo>
                  <a:lnTo>
                    <a:pt x="0" y="57"/>
                  </a:lnTo>
                  <a:cubicBezTo>
                    <a:pt x="0" y="25"/>
                    <a:pt x="26" y="0"/>
                    <a:pt x="57" y="0"/>
                  </a:cubicBezTo>
                  <a:lnTo>
                    <a:pt x="174" y="0"/>
                  </a:lnTo>
                  <a:cubicBezTo>
                    <a:pt x="205" y="0"/>
                    <a:pt x="231" y="25"/>
                    <a:pt x="231" y="57"/>
                  </a:cubicBezTo>
                  <a:lnTo>
                    <a:pt x="231" y="180"/>
                  </a:lnTo>
                  <a:lnTo>
                    <a:pt x="188" y="180"/>
                  </a:lnTo>
                  <a:lnTo>
                    <a:pt x="188" y="30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98" name="Google Shape;198;g2798f34b8c9_0_90"/>
            <p:cNvSpPr/>
            <p:nvPr/>
          </p:nvSpPr>
          <p:spPr>
            <a:xfrm>
              <a:off x="9340" y="6189"/>
              <a:ext cx="6" cy="65"/>
            </a:xfrm>
            <a:custGeom>
              <a:rect b="b" l="l" r="r" t="t"/>
              <a:pathLst>
                <a:path extrusionOk="0" h="109" w="10">
                  <a:moveTo>
                    <a:pt x="10" y="109"/>
                  </a:moveTo>
                  <a:lnTo>
                    <a:pt x="10" y="109"/>
                  </a:lnTo>
                  <a:lnTo>
                    <a:pt x="0" y="10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09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99" name="Google Shape;199;g2798f34b8c9_0_90"/>
            <p:cNvSpPr/>
            <p:nvPr/>
          </p:nvSpPr>
          <p:spPr>
            <a:xfrm>
              <a:off x="9340" y="6101"/>
              <a:ext cx="6" cy="7"/>
            </a:xfrm>
            <a:custGeom>
              <a:rect b="b" l="l" r="r" t="t"/>
              <a:pathLst>
                <a:path extrusionOk="0" h="11" w="10">
                  <a:moveTo>
                    <a:pt x="10" y="11"/>
                  </a:moveTo>
                  <a:lnTo>
                    <a:pt x="10" y="11"/>
                  </a:lnTo>
                  <a:lnTo>
                    <a:pt x="0" y="11"/>
                  </a:lnTo>
                  <a:lnTo>
                    <a:pt x="0" y="1"/>
                  </a:lnTo>
                  <a:lnTo>
                    <a:pt x="10" y="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00" name="Google Shape;200;g2798f34b8c9_0_90"/>
            <p:cNvSpPr/>
            <p:nvPr/>
          </p:nvSpPr>
          <p:spPr>
            <a:xfrm>
              <a:off x="9340" y="6121"/>
              <a:ext cx="6" cy="7"/>
            </a:xfrm>
            <a:custGeom>
              <a:rect b="b" l="l" r="r" t="t"/>
              <a:pathLst>
                <a:path extrusionOk="0" h="11" w="10">
                  <a:moveTo>
                    <a:pt x="10" y="11"/>
                  </a:moveTo>
                  <a:lnTo>
                    <a:pt x="10" y="11"/>
                  </a:lnTo>
                  <a:lnTo>
                    <a:pt x="0" y="11"/>
                  </a:lnTo>
                  <a:lnTo>
                    <a:pt x="0" y="1"/>
                  </a:lnTo>
                  <a:lnTo>
                    <a:pt x="10" y="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01" name="Google Shape;201;g2798f34b8c9_0_90"/>
            <p:cNvSpPr/>
            <p:nvPr/>
          </p:nvSpPr>
          <p:spPr>
            <a:xfrm>
              <a:off x="9340" y="6142"/>
              <a:ext cx="6" cy="6"/>
            </a:xfrm>
            <a:custGeom>
              <a:rect b="b" l="l" r="r" t="t"/>
              <a:pathLst>
                <a:path extrusionOk="0" h="11" w="10">
                  <a:moveTo>
                    <a:pt x="10" y="11"/>
                  </a:moveTo>
                  <a:lnTo>
                    <a:pt x="10" y="11"/>
                  </a:lnTo>
                  <a:lnTo>
                    <a:pt x="0" y="11"/>
                  </a:lnTo>
                  <a:lnTo>
                    <a:pt x="0" y="1"/>
                  </a:lnTo>
                  <a:lnTo>
                    <a:pt x="10" y="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02" name="Google Shape;202;g2798f34b8c9_0_90"/>
            <p:cNvSpPr/>
            <p:nvPr/>
          </p:nvSpPr>
          <p:spPr>
            <a:xfrm>
              <a:off x="9220" y="6023"/>
              <a:ext cx="47" cy="47"/>
            </a:xfrm>
            <a:custGeom>
              <a:rect b="b" l="l" r="r" t="t"/>
              <a:pathLst>
                <a:path extrusionOk="0" h="80" w="80">
                  <a:moveTo>
                    <a:pt x="40" y="10"/>
                  </a:moveTo>
                  <a:lnTo>
                    <a:pt x="40" y="10"/>
                  </a:lnTo>
                  <a:cubicBezTo>
                    <a:pt x="23" y="10"/>
                    <a:pt x="10" y="24"/>
                    <a:pt x="10" y="40"/>
                  </a:cubicBezTo>
                  <a:cubicBezTo>
                    <a:pt x="10" y="57"/>
                    <a:pt x="23" y="70"/>
                    <a:pt x="40" y="70"/>
                  </a:cubicBezTo>
                  <a:cubicBezTo>
                    <a:pt x="57" y="70"/>
                    <a:pt x="70" y="57"/>
                    <a:pt x="70" y="40"/>
                  </a:cubicBezTo>
                  <a:cubicBezTo>
                    <a:pt x="70" y="24"/>
                    <a:pt x="57" y="10"/>
                    <a:pt x="40" y="10"/>
                  </a:cubicBezTo>
                  <a:close/>
                  <a:moveTo>
                    <a:pt x="40" y="80"/>
                  </a:moveTo>
                  <a:lnTo>
                    <a:pt x="40" y="80"/>
                  </a:ln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2" y="0"/>
                    <a:pt x="80" y="18"/>
                    <a:pt x="80" y="40"/>
                  </a:cubicBezTo>
                  <a:cubicBezTo>
                    <a:pt x="80" y="62"/>
                    <a:pt x="62" y="80"/>
                    <a:pt x="40" y="80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03" name="Google Shape;203;g2798f34b8c9_0_90"/>
            <p:cNvSpPr/>
            <p:nvPr/>
          </p:nvSpPr>
          <p:spPr>
            <a:xfrm>
              <a:off x="9418" y="6023"/>
              <a:ext cx="47" cy="47"/>
            </a:xfrm>
            <a:custGeom>
              <a:rect b="b" l="l" r="r" t="t"/>
              <a:pathLst>
                <a:path extrusionOk="0" h="80" w="80">
                  <a:moveTo>
                    <a:pt x="40" y="10"/>
                  </a:moveTo>
                  <a:lnTo>
                    <a:pt x="40" y="10"/>
                  </a:lnTo>
                  <a:cubicBezTo>
                    <a:pt x="23" y="10"/>
                    <a:pt x="10" y="24"/>
                    <a:pt x="10" y="40"/>
                  </a:cubicBezTo>
                  <a:cubicBezTo>
                    <a:pt x="10" y="57"/>
                    <a:pt x="23" y="70"/>
                    <a:pt x="40" y="70"/>
                  </a:cubicBezTo>
                  <a:cubicBezTo>
                    <a:pt x="57" y="70"/>
                    <a:pt x="70" y="57"/>
                    <a:pt x="70" y="40"/>
                  </a:cubicBezTo>
                  <a:cubicBezTo>
                    <a:pt x="70" y="24"/>
                    <a:pt x="57" y="10"/>
                    <a:pt x="40" y="10"/>
                  </a:cubicBezTo>
                  <a:close/>
                  <a:moveTo>
                    <a:pt x="40" y="80"/>
                  </a:moveTo>
                  <a:lnTo>
                    <a:pt x="40" y="80"/>
                  </a:ln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2" y="0"/>
                    <a:pt x="80" y="18"/>
                    <a:pt x="80" y="40"/>
                  </a:cubicBezTo>
                  <a:cubicBezTo>
                    <a:pt x="80" y="62"/>
                    <a:pt x="62" y="80"/>
                    <a:pt x="40" y="80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04" name="Google Shape;204;g2798f34b8c9_0_90"/>
            <p:cNvSpPr/>
            <p:nvPr/>
          </p:nvSpPr>
          <p:spPr>
            <a:xfrm>
              <a:off x="9311" y="5996"/>
              <a:ext cx="64" cy="63"/>
            </a:xfrm>
            <a:custGeom>
              <a:rect b="b" l="l" r="r" t="t"/>
              <a:pathLst>
                <a:path extrusionOk="0" h="107" w="108">
                  <a:moveTo>
                    <a:pt x="54" y="9"/>
                  </a:moveTo>
                  <a:lnTo>
                    <a:pt x="54" y="9"/>
                  </a:lnTo>
                  <a:cubicBezTo>
                    <a:pt x="30" y="9"/>
                    <a:pt x="10" y="29"/>
                    <a:pt x="10" y="53"/>
                  </a:cubicBezTo>
                  <a:cubicBezTo>
                    <a:pt x="10" y="78"/>
                    <a:pt x="30" y="97"/>
                    <a:pt x="54" y="97"/>
                  </a:cubicBezTo>
                  <a:cubicBezTo>
                    <a:pt x="79" y="97"/>
                    <a:pt x="98" y="78"/>
                    <a:pt x="98" y="53"/>
                  </a:cubicBezTo>
                  <a:cubicBezTo>
                    <a:pt x="98" y="29"/>
                    <a:pt x="79" y="9"/>
                    <a:pt x="54" y="9"/>
                  </a:cubicBezTo>
                  <a:close/>
                  <a:moveTo>
                    <a:pt x="54" y="107"/>
                  </a:moveTo>
                  <a:lnTo>
                    <a:pt x="54" y="107"/>
                  </a:lnTo>
                  <a:cubicBezTo>
                    <a:pt x="24" y="107"/>
                    <a:pt x="0" y="83"/>
                    <a:pt x="0" y="53"/>
                  </a:cubicBezTo>
                  <a:cubicBezTo>
                    <a:pt x="0" y="23"/>
                    <a:pt x="24" y="0"/>
                    <a:pt x="54" y="0"/>
                  </a:cubicBezTo>
                  <a:cubicBezTo>
                    <a:pt x="84" y="0"/>
                    <a:pt x="108" y="23"/>
                    <a:pt x="108" y="53"/>
                  </a:cubicBezTo>
                  <a:cubicBezTo>
                    <a:pt x="108" y="83"/>
                    <a:pt x="84" y="107"/>
                    <a:pt x="54" y="107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grpSp>
        <p:nvGrpSpPr>
          <p:cNvPr id="205" name="Google Shape;205;g2798f34b8c9_0_90"/>
          <p:cNvGrpSpPr/>
          <p:nvPr/>
        </p:nvGrpSpPr>
        <p:grpSpPr>
          <a:xfrm>
            <a:off x="6977869" y="4896042"/>
            <a:ext cx="207018" cy="175316"/>
            <a:chOff x="10161" y="6460"/>
            <a:chExt cx="289" cy="245"/>
          </a:xfrm>
        </p:grpSpPr>
        <p:sp>
          <p:nvSpPr>
            <p:cNvPr id="206" name="Google Shape;206;g2798f34b8c9_0_90"/>
            <p:cNvSpPr/>
            <p:nvPr/>
          </p:nvSpPr>
          <p:spPr>
            <a:xfrm>
              <a:off x="10161" y="6460"/>
              <a:ext cx="289" cy="126"/>
            </a:xfrm>
            <a:custGeom>
              <a:rect b="b" l="l" r="r" t="t"/>
              <a:pathLst>
                <a:path extrusionOk="0" h="208" w="465">
                  <a:moveTo>
                    <a:pt x="40" y="208"/>
                  </a:moveTo>
                  <a:lnTo>
                    <a:pt x="40" y="208"/>
                  </a:lnTo>
                  <a:cubicBezTo>
                    <a:pt x="39" y="208"/>
                    <a:pt x="37" y="207"/>
                    <a:pt x="36" y="206"/>
                  </a:cubicBezTo>
                  <a:cubicBezTo>
                    <a:pt x="0" y="158"/>
                    <a:pt x="4" y="90"/>
                    <a:pt x="47" y="47"/>
                  </a:cubicBezTo>
                  <a:cubicBezTo>
                    <a:pt x="70" y="24"/>
                    <a:pt x="100" y="12"/>
                    <a:pt x="133" y="12"/>
                  </a:cubicBezTo>
                  <a:cubicBezTo>
                    <a:pt x="165" y="12"/>
                    <a:pt x="195" y="24"/>
                    <a:pt x="218" y="47"/>
                  </a:cubicBezTo>
                  <a:cubicBezTo>
                    <a:pt x="223" y="52"/>
                    <a:pt x="228" y="57"/>
                    <a:pt x="232" y="63"/>
                  </a:cubicBezTo>
                  <a:cubicBezTo>
                    <a:pt x="236" y="57"/>
                    <a:pt x="241" y="52"/>
                    <a:pt x="246" y="47"/>
                  </a:cubicBezTo>
                  <a:cubicBezTo>
                    <a:pt x="293" y="0"/>
                    <a:pt x="370" y="0"/>
                    <a:pt x="417" y="47"/>
                  </a:cubicBezTo>
                  <a:cubicBezTo>
                    <a:pt x="460" y="89"/>
                    <a:pt x="465" y="155"/>
                    <a:pt x="430" y="203"/>
                  </a:cubicBezTo>
                  <a:cubicBezTo>
                    <a:pt x="429" y="205"/>
                    <a:pt x="425" y="206"/>
                    <a:pt x="423" y="204"/>
                  </a:cubicBezTo>
                  <a:cubicBezTo>
                    <a:pt x="421" y="203"/>
                    <a:pt x="420" y="200"/>
                    <a:pt x="422" y="197"/>
                  </a:cubicBezTo>
                  <a:cubicBezTo>
                    <a:pt x="454" y="153"/>
                    <a:pt x="449" y="93"/>
                    <a:pt x="410" y="54"/>
                  </a:cubicBezTo>
                  <a:cubicBezTo>
                    <a:pt x="367" y="11"/>
                    <a:pt x="296" y="11"/>
                    <a:pt x="253" y="54"/>
                  </a:cubicBezTo>
                  <a:cubicBezTo>
                    <a:pt x="247" y="60"/>
                    <a:pt x="241" y="67"/>
                    <a:pt x="236" y="75"/>
                  </a:cubicBezTo>
                  <a:lnTo>
                    <a:pt x="232" y="82"/>
                  </a:lnTo>
                  <a:lnTo>
                    <a:pt x="228" y="75"/>
                  </a:lnTo>
                  <a:cubicBezTo>
                    <a:pt x="223" y="67"/>
                    <a:pt x="217" y="60"/>
                    <a:pt x="211" y="54"/>
                  </a:cubicBezTo>
                  <a:cubicBezTo>
                    <a:pt x="190" y="33"/>
                    <a:pt x="162" y="21"/>
                    <a:pt x="133" y="21"/>
                  </a:cubicBezTo>
                  <a:cubicBezTo>
                    <a:pt x="103" y="21"/>
                    <a:pt x="75" y="33"/>
                    <a:pt x="54" y="54"/>
                  </a:cubicBezTo>
                  <a:cubicBezTo>
                    <a:pt x="15" y="93"/>
                    <a:pt x="10" y="156"/>
                    <a:pt x="44" y="200"/>
                  </a:cubicBezTo>
                  <a:cubicBezTo>
                    <a:pt x="46" y="202"/>
                    <a:pt x="45" y="205"/>
                    <a:pt x="43" y="207"/>
                  </a:cubicBezTo>
                  <a:cubicBezTo>
                    <a:pt x="42" y="208"/>
                    <a:pt x="41" y="208"/>
                    <a:pt x="40" y="208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07" name="Google Shape;207;g2798f34b8c9_0_90"/>
            <p:cNvSpPr/>
            <p:nvPr/>
          </p:nvSpPr>
          <p:spPr>
            <a:xfrm>
              <a:off x="10199" y="6597"/>
              <a:ext cx="212" cy="108"/>
            </a:xfrm>
            <a:custGeom>
              <a:rect b="b" l="l" r="r" t="t"/>
              <a:pathLst>
                <a:path extrusionOk="0" h="178" w="341">
                  <a:moveTo>
                    <a:pt x="171" y="178"/>
                  </a:moveTo>
                  <a:lnTo>
                    <a:pt x="171" y="178"/>
                  </a:lnTo>
                  <a:lnTo>
                    <a:pt x="2" y="9"/>
                  </a:ln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lnTo>
                    <a:pt x="171" y="164"/>
                  </a:lnTo>
                  <a:lnTo>
                    <a:pt x="332" y="4"/>
                  </a:lnTo>
                  <a:cubicBezTo>
                    <a:pt x="334" y="2"/>
                    <a:pt x="337" y="2"/>
                    <a:pt x="339" y="4"/>
                  </a:cubicBezTo>
                  <a:cubicBezTo>
                    <a:pt x="341" y="5"/>
                    <a:pt x="341" y="9"/>
                    <a:pt x="339" y="11"/>
                  </a:cubicBezTo>
                  <a:lnTo>
                    <a:pt x="171" y="17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08" name="Google Shape;208;g2798f34b8c9_0_90"/>
            <p:cNvSpPr/>
            <p:nvPr/>
          </p:nvSpPr>
          <p:spPr>
            <a:xfrm>
              <a:off x="10162" y="6535"/>
              <a:ext cx="288" cy="99"/>
            </a:xfrm>
            <a:custGeom>
              <a:rect b="b" l="l" r="r" t="t"/>
              <a:pathLst>
                <a:path extrusionOk="0" h="162" w="463">
                  <a:moveTo>
                    <a:pt x="254" y="162"/>
                  </a:moveTo>
                  <a:lnTo>
                    <a:pt x="254" y="162"/>
                  </a:lnTo>
                  <a:cubicBezTo>
                    <a:pt x="254" y="162"/>
                    <a:pt x="253" y="162"/>
                    <a:pt x="253" y="162"/>
                  </a:cubicBezTo>
                  <a:cubicBezTo>
                    <a:pt x="252" y="162"/>
                    <a:pt x="250" y="161"/>
                    <a:pt x="249" y="160"/>
                  </a:cubicBezTo>
                  <a:lnTo>
                    <a:pt x="178" y="16"/>
                  </a:lnTo>
                  <a:lnTo>
                    <a:pt x="137" y="94"/>
                  </a:lnTo>
                  <a:cubicBezTo>
                    <a:pt x="136" y="96"/>
                    <a:pt x="134" y="97"/>
                    <a:pt x="132" y="97"/>
                  </a:cubicBezTo>
                  <a:lnTo>
                    <a:pt x="5" y="97"/>
                  </a:lnTo>
                  <a:cubicBezTo>
                    <a:pt x="2" y="97"/>
                    <a:pt x="0" y="95"/>
                    <a:pt x="0" y="92"/>
                  </a:cubicBezTo>
                  <a:cubicBezTo>
                    <a:pt x="0" y="89"/>
                    <a:pt x="2" y="87"/>
                    <a:pt x="5" y="87"/>
                  </a:cubicBezTo>
                  <a:lnTo>
                    <a:pt x="129" y="87"/>
                  </a:lnTo>
                  <a:lnTo>
                    <a:pt x="174" y="3"/>
                  </a:lnTo>
                  <a:cubicBezTo>
                    <a:pt x="175" y="1"/>
                    <a:pt x="177" y="0"/>
                    <a:pt x="178" y="0"/>
                  </a:cubicBezTo>
                  <a:cubicBezTo>
                    <a:pt x="180" y="0"/>
                    <a:pt x="182" y="1"/>
                    <a:pt x="183" y="3"/>
                  </a:cubicBezTo>
                  <a:lnTo>
                    <a:pt x="254" y="148"/>
                  </a:lnTo>
                  <a:lnTo>
                    <a:pt x="296" y="89"/>
                  </a:lnTo>
                  <a:cubicBezTo>
                    <a:pt x="297" y="88"/>
                    <a:pt x="298" y="87"/>
                    <a:pt x="300" y="87"/>
                  </a:cubicBezTo>
                  <a:lnTo>
                    <a:pt x="458" y="87"/>
                  </a:lnTo>
                  <a:cubicBezTo>
                    <a:pt x="460" y="87"/>
                    <a:pt x="463" y="89"/>
                    <a:pt x="463" y="92"/>
                  </a:cubicBezTo>
                  <a:cubicBezTo>
                    <a:pt x="463" y="95"/>
                    <a:pt x="460" y="97"/>
                    <a:pt x="458" y="97"/>
                  </a:cubicBezTo>
                  <a:lnTo>
                    <a:pt x="302" y="97"/>
                  </a:lnTo>
                  <a:lnTo>
                    <a:pt x="258" y="160"/>
                  </a:lnTo>
                  <a:cubicBezTo>
                    <a:pt x="257" y="162"/>
                    <a:pt x="255" y="162"/>
                    <a:pt x="254" y="162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grpSp>
        <p:nvGrpSpPr>
          <p:cNvPr id="209" name="Google Shape;209;g2798f34b8c9_0_90"/>
          <p:cNvGrpSpPr/>
          <p:nvPr/>
        </p:nvGrpSpPr>
        <p:grpSpPr>
          <a:xfrm>
            <a:off x="7877126" y="5089172"/>
            <a:ext cx="224378" cy="224478"/>
            <a:chOff x="5079" y="5365"/>
            <a:chExt cx="264" cy="264"/>
          </a:xfrm>
        </p:grpSpPr>
        <p:sp>
          <p:nvSpPr>
            <p:cNvPr id="210" name="Google Shape;210;g2798f34b8c9_0_90"/>
            <p:cNvSpPr/>
            <p:nvPr/>
          </p:nvSpPr>
          <p:spPr>
            <a:xfrm>
              <a:off x="5145" y="5514"/>
              <a:ext cx="49" cy="46"/>
            </a:xfrm>
            <a:custGeom>
              <a:rect b="b" l="l" r="r" t="t"/>
              <a:pathLst>
                <a:path extrusionOk="0" h="75" w="79">
                  <a:moveTo>
                    <a:pt x="52" y="75"/>
                  </a:moveTo>
                  <a:lnTo>
                    <a:pt x="52" y="75"/>
                  </a:lnTo>
                  <a:cubicBezTo>
                    <a:pt x="40" y="75"/>
                    <a:pt x="28" y="70"/>
                    <a:pt x="18" y="60"/>
                  </a:cubicBezTo>
                  <a:cubicBezTo>
                    <a:pt x="3" y="45"/>
                    <a:pt x="0" y="23"/>
                    <a:pt x="11" y="4"/>
                  </a:cubicBezTo>
                  <a:lnTo>
                    <a:pt x="13" y="0"/>
                  </a:lnTo>
                  <a:lnTo>
                    <a:pt x="21" y="5"/>
                  </a:lnTo>
                  <a:lnTo>
                    <a:pt x="19" y="8"/>
                  </a:lnTo>
                  <a:cubicBezTo>
                    <a:pt x="10" y="24"/>
                    <a:pt x="12" y="41"/>
                    <a:pt x="25" y="54"/>
                  </a:cubicBezTo>
                  <a:cubicBezTo>
                    <a:pt x="38" y="67"/>
                    <a:pt x="56" y="70"/>
                    <a:pt x="71" y="61"/>
                  </a:cubicBezTo>
                  <a:lnTo>
                    <a:pt x="75" y="59"/>
                  </a:lnTo>
                  <a:lnTo>
                    <a:pt x="79" y="66"/>
                  </a:lnTo>
                  <a:lnTo>
                    <a:pt x="76" y="69"/>
                  </a:lnTo>
                  <a:cubicBezTo>
                    <a:pt x="68" y="73"/>
                    <a:pt x="60" y="75"/>
                    <a:pt x="52" y="75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11" name="Google Shape;211;g2798f34b8c9_0_90"/>
            <p:cNvSpPr/>
            <p:nvPr/>
          </p:nvSpPr>
          <p:spPr>
            <a:xfrm>
              <a:off x="5116" y="5494"/>
              <a:ext cx="96" cy="92"/>
            </a:xfrm>
            <a:custGeom>
              <a:rect b="b" l="l" r="r" t="t"/>
              <a:pathLst>
                <a:path extrusionOk="0" h="148" w="156">
                  <a:moveTo>
                    <a:pt x="96" y="148"/>
                  </a:moveTo>
                  <a:lnTo>
                    <a:pt x="96" y="148"/>
                  </a:lnTo>
                  <a:cubicBezTo>
                    <a:pt x="73" y="148"/>
                    <a:pt x="50" y="140"/>
                    <a:pt x="34" y="123"/>
                  </a:cubicBezTo>
                  <a:cubicBezTo>
                    <a:pt x="3" y="92"/>
                    <a:pt x="0" y="42"/>
                    <a:pt x="27" y="4"/>
                  </a:cubicBezTo>
                  <a:lnTo>
                    <a:pt x="30" y="0"/>
                  </a:lnTo>
                  <a:lnTo>
                    <a:pt x="37" y="5"/>
                  </a:lnTo>
                  <a:lnTo>
                    <a:pt x="35" y="9"/>
                  </a:lnTo>
                  <a:cubicBezTo>
                    <a:pt x="10" y="44"/>
                    <a:pt x="12" y="89"/>
                    <a:pt x="40" y="117"/>
                  </a:cubicBezTo>
                  <a:cubicBezTo>
                    <a:pt x="68" y="144"/>
                    <a:pt x="113" y="147"/>
                    <a:pt x="147" y="123"/>
                  </a:cubicBezTo>
                  <a:lnTo>
                    <a:pt x="151" y="120"/>
                  </a:lnTo>
                  <a:lnTo>
                    <a:pt x="156" y="128"/>
                  </a:lnTo>
                  <a:lnTo>
                    <a:pt x="152" y="130"/>
                  </a:lnTo>
                  <a:cubicBezTo>
                    <a:pt x="135" y="142"/>
                    <a:pt x="115" y="148"/>
                    <a:pt x="96" y="148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12" name="Google Shape;212;g2798f34b8c9_0_90"/>
            <p:cNvSpPr/>
            <p:nvPr/>
          </p:nvSpPr>
          <p:spPr>
            <a:xfrm>
              <a:off x="5088" y="5473"/>
              <a:ext cx="146" cy="141"/>
            </a:xfrm>
            <a:custGeom>
              <a:rect b="b" l="l" r="r" t="t"/>
              <a:pathLst>
                <a:path extrusionOk="0" h="227" w="236">
                  <a:moveTo>
                    <a:pt x="144" y="223"/>
                  </a:moveTo>
                  <a:lnTo>
                    <a:pt x="144" y="223"/>
                  </a:lnTo>
                  <a:cubicBezTo>
                    <a:pt x="109" y="223"/>
                    <a:pt x="76" y="211"/>
                    <a:pt x="50" y="185"/>
                  </a:cubicBezTo>
                  <a:cubicBezTo>
                    <a:pt x="3" y="138"/>
                    <a:pt x="0" y="60"/>
                    <a:pt x="43" y="4"/>
                  </a:cubicBezTo>
                  <a:lnTo>
                    <a:pt x="46" y="0"/>
                  </a:lnTo>
                  <a:lnTo>
                    <a:pt x="53" y="5"/>
                  </a:lnTo>
                  <a:lnTo>
                    <a:pt x="50" y="9"/>
                  </a:lnTo>
                  <a:cubicBezTo>
                    <a:pt x="9" y="62"/>
                    <a:pt x="12" y="135"/>
                    <a:pt x="57" y="179"/>
                  </a:cubicBezTo>
                  <a:cubicBezTo>
                    <a:pt x="101" y="224"/>
                    <a:pt x="174" y="227"/>
                    <a:pt x="227" y="186"/>
                  </a:cubicBezTo>
                  <a:lnTo>
                    <a:pt x="230" y="183"/>
                  </a:lnTo>
                  <a:lnTo>
                    <a:pt x="236" y="190"/>
                  </a:lnTo>
                  <a:lnTo>
                    <a:pt x="232" y="193"/>
                  </a:lnTo>
                  <a:cubicBezTo>
                    <a:pt x="206" y="213"/>
                    <a:pt x="175" y="223"/>
                    <a:pt x="144" y="223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13" name="Google Shape;213;g2798f34b8c9_0_90"/>
            <p:cNvSpPr/>
            <p:nvPr/>
          </p:nvSpPr>
          <p:spPr>
            <a:xfrm>
              <a:off x="5079" y="5365"/>
              <a:ext cx="125" cy="124"/>
            </a:xfrm>
            <a:custGeom>
              <a:rect b="b" l="l" r="r" t="t"/>
              <a:pathLst>
                <a:path extrusionOk="0" h="200" w="201">
                  <a:moveTo>
                    <a:pt x="12" y="63"/>
                  </a:moveTo>
                  <a:lnTo>
                    <a:pt x="12" y="63"/>
                  </a:lnTo>
                  <a:lnTo>
                    <a:pt x="136" y="187"/>
                  </a:lnTo>
                  <a:lnTo>
                    <a:pt x="188" y="135"/>
                  </a:lnTo>
                  <a:lnTo>
                    <a:pt x="64" y="11"/>
                  </a:lnTo>
                  <a:lnTo>
                    <a:pt x="12" y="63"/>
                  </a:lnTo>
                  <a:close/>
                  <a:moveTo>
                    <a:pt x="136" y="200"/>
                  </a:moveTo>
                  <a:lnTo>
                    <a:pt x="136" y="200"/>
                  </a:lnTo>
                  <a:lnTo>
                    <a:pt x="0" y="63"/>
                  </a:lnTo>
                  <a:lnTo>
                    <a:pt x="64" y="0"/>
                  </a:lnTo>
                  <a:lnTo>
                    <a:pt x="201" y="135"/>
                  </a:lnTo>
                  <a:lnTo>
                    <a:pt x="136" y="20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14" name="Google Shape;214;g2798f34b8c9_0_90"/>
            <p:cNvSpPr/>
            <p:nvPr/>
          </p:nvSpPr>
          <p:spPr>
            <a:xfrm>
              <a:off x="5170" y="5412"/>
              <a:ext cx="125" cy="125"/>
            </a:xfrm>
            <a:custGeom>
              <a:rect b="b" l="l" r="r" t="t"/>
              <a:pathLst>
                <a:path extrusionOk="0" h="201" w="201">
                  <a:moveTo>
                    <a:pt x="13" y="136"/>
                  </a:moveTo>
                  <a:lnTo>
                    <a:pt x="13" y="136"/>
                  </a:lnTo>
                  <a:lnTo>
                    <a:pt x="65" y="188"/>
                  </a:lnTo>
                  <a:lnTo>
                    <a:pt x="189" y="64"/>
                  </a:lnTo>
                  <a:lnTo>
                    <a:pt x="137" y="12"/>
                  </a:lnTo>
                  <a:lnTo>
                    <a:pt x="13" y="136"/>
                  </a:lnTo>
                  <a:close/>
                  <a:moveTo>
                    <a:pt x="65" y="201"/>
                  </a:moveTo>
                  <a:lnTo>
                    <a:pt x="65" y="201"/>
                  </a:lnTo>
                  <a:lnTo>
                    <a:pt x="0" y="136"/>
                  </a:lnTo>
                  <a:lnTo>
                    <a:pt x="137" y="0"/>
                  </a:lnTo>
                  <a:lnTo>
                    <a:pt x="201" y="64"/>
                  </a:lnTo>
                  <a:lnTo>
                    <a:pt x="65" y="201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15" name="Google Shape;215;g2798f34b8c9_0_90"/>
            <p:cNvSpPr/>
            <p:nvPr/>
          </p:nvSpPr>
          <p:spPr>
            <a:xfrm>
              <a:off x="5218" y="5504"/>
              <a:ext cx="125" cy="125"/>
            </a:xfrm>
            <a:custGeom>
              <a:rect b="b" l="l" r="r" t="t"/>
              <a:pathLst>
                <a:path extrusionOk="0" h="202" w="201">
                  <a:moveTo>
                    <a:pt x="13" y="65"/>
                  </a:moveTo>
                  <a:lnTo>
                    <a:pt x="13" y="65"/>
                  </a:lnTo>
                  <a:lnTo>
                    <a:pt x="137" y="189"/>
                  </a:lnTo>
                  <a:lnTo>
                    <a:pt x="189" y="137"/>
                  </a:lnTo>
                  <a:lnTo>
                    <a:pt x="65" y="13"/>
                  </a:lnTo>
                  <a:lnTo>
                    <a:pt x="13" y="65"/>
                  </a:lnTo>
                  <a:close/>
                  <a:moveTo>
                    <a:pt x="137" y="202"/>
                  </a:moveTo>
                  <a:lnTo>
                    <a:pt x="137" y="202"/>
                  </a:lnTo>
                  <a:lnTo>
                    <a:pt x="0" y="65"/>
                  </a:lnTo>
                  <a:lnTo>
                    <a:pt x="65" y="0"/>
                  </a:lnTo>
                  <a:lnTo>
                    <a:pt x="201" y="137"/>
                  </a:lnTo>
                  <a:lnTo>
                    <a:pt x="137" y="20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16" name="Google Shape;216;g2798f34b8c9_0_90"/>
            <p:cNvSpPr/>
            <p:nvPr/>
          </p:nvSpPr>
          <p:spPr>
            <a:xfrm>
              <a:off x="5178" y="5463"/>
              <a:ext cx="19" cy="19"/>
            </a:xfrm>
            <a:custGeom>
              <a:rect b="b" l="l" r="r" t="t"/>
              <a:pathLst>
                <a:path extrusionOk="0" h="31" w="31">
                  <a:moveTo>
                    <a:pt x="24" y="31"/>
                  </a:moveTo>
                  <a:lnTo>
                    <a:pt x="24" y="31"/>
                  </a:lnTo>
                  <a:lnTo>
                    <a:pt x="0" y="6"/>
                  </a:lnTo>
                  <a:lnTo>
                    <a:pt x="6" y="0"/>
                  </a:lnTo>
                  <a:lnTo>
                    <a:pt x="31" y="24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17" name="Google Shape;217;g2798f34b8c9_0_90"/>
            <p:cNvSpPr/>
            <p:nvPr/>
          </p:nvSpPr>
          <p:spPr>
            <a:xfrm>
              <a:off x="5176" y="5510"/>
              <a:ext cx="20" cy="19"/>
            </a:xfrm>
            <a:custGeom>
              <a:rect b="b" l="l" r="r" t="t"/>
              <a:pathLst>
                <a:path extrusionOk="0" h="31" w="31">
                  <a:moveTo>
                    <a:pt x="6" y="31"/>
                  </a:moveTo>
                  <a:lnTo>
                    <a:pt x="6" y="31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31" y="7"/>
                  </a:lnTo>
                  <a:lnTo>
                    <a:pt x="6" y="31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18" name="Google Shape;218;g2798f34b8c9_0_90"/>
            <p:cNvSpPr/>
            <p:nvPr/>
          </p:nvSpPr>
          <p:spPr>
            <a:xfrm>
              <a:off x="5171" y="5515"/>
              <a:ext cx="18" cy="20"/>
            </a:xfrm>
            <a:custGeom>
              <a:rect b="b" l="l" r="r" t="t"/>
              <a:pathLst>
                <a:path extrusionOk="0" h="31" w="30">
                  <a:moveTo>
                    <a:pt x="24" y="31"/>
                  </a:moveTo>
                  <a:lnTo>
                    <a:pt x="24" y="31"/>
                  </a:lnTo>
                  <a:lnTo>
                    <a:pt x="0" y="7"/>
                  </a:lnTo>
                  <a:lnTo>
                    <a:pt x="6" y="0"/>
                  </a:lnTo>
                  <a:lnTo>
                    <a:pt x="30" y="25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19" name="Google Shape;219;g2798f34b8c9_0_90"/>
            <p:cNvSpPr/>
            <p:nvPr/>
          </p:nvSpPr>
          <p:spPr>
            <a:xfrm>
              <a:off x="5226" y="5511"/>
              <a:ext cx="18" cy="19"/>
            </a:xfrm>
            <a:custGeom>
              <a:rect b="b" l="l" r="r" t="t"/>
              <a:pathLst>
                <a:path extrusionOk="0" h="31" w="30">
                  <a:moveTo>
                    <a:pt x="24" y="31"/>
                  </a:moveTo>
                  <a:lnTo>
                    <a:pt x="24" y="31"/>
                  </a:lnTo>
                  <a:lnTo>
                    <a:pt x="0" y="6"/>
                  </a:lnTo>
                  <a:lnTo>
                    <a:pt x="6" y="0"/>
                  </a:lnTo>
                  <a:lnTo>
                    <a:pt x="30" y="24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20" name="Google Shape;220;g2798f34b8c9_0_90"/>
            <p:cNvSpPr/>
            <p:nvPr/>
          </p:nvSpPr>
          <p:spPr>
            <a:xfrm>
              <a:off x="5101" y="5387"/>
              <a:ext cx="23" cy="22"/>
            </a:xfrm>
            <a:custGeom>
              <a:rect b="b" l="l" r="r" t="t"/>
              <a:pathLst>
                <a:path extrusionOk="0" h="36" w="36">
                  <a:moveTo>
                    <a:pt x="6" y="36"/>
                  </a:moveTo>
                  <a:lnTo>
                    <a:pt x="6" y="36"/>
                  </a:lnTo>
                  <a:lnTo>
                    <a:pt x="0" y="3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21" name="Google Shape;221;g2798f34b8c9_0_90"/>
            <p:cNvSpPr/>
            <p:nvPr/>
          </p:nvSpPr>
          <p:spPr>
            <a:xfrm>
              <a:off x="5113" y="5399"/>
              <a:ext cx="22" cy="22"/>
            </a:xfrm>
            <a:custGeom>
              <a:rect b="b" l="l" r="r" t="t"/>
              <a:pathLst>
                <a:path extrusionOk="0" h="36" w="36">
                  <a:moveTo>
                    <a:pt x="6" y="36"/>
                  </a:moveTo>
                  <a:lnTo>
                    <a:pt x="6" y="36"/>
                  </a:lnTo>
                  <a:lnTo>
                    <a:pt x="0" y="3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22" name="Google Shape;222;g2798f34b8c9_0_90"/>
            <p:cNvSpPr/>
            <p:nvPr/>
          </p:nvSpPr>
          <p:spPr>
            <a:xfrm>
              <a:off x="5286" y="5572"/>
              <a:ext cx="23" cy="22"/>
            </a:xfrm>
            <a:custGeom>
              <a:rect b="b" l="l" r="r" t="t"/>
              <a:pathLst>
                <a:path extrusionOk="0" h="36" w="36">
                  <a:moveTo>
                    <a:pt x="6" y="36"/>
                  </a:moveTo>
                  <a:lnTo>
                    <a:pt x="6" y="36"/>
                  </a:lnTo>
                  <a:lnTo>
                    <a:pt x="0" y="3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23" name="Google Shape;223;g2798f34b8c9_0_90"/>
            <p:cNvSpPr/>
            <p:nvPr/>
          </p:nvSpPr>
          <p:spPr>
            <a:xfrm>
              <a:off x="5298" y="5584"/>
              <a:ext cx="22" cy="22"/>
            </a:xfrm>
            <a:custGeom>
              <a:rect b="b" l="l" r="r" t="t"/>
              <a:pathLst>
                <a:path extrusionOk="0" h="36" w="36">
                  <a:moveTo>
                    <a:pt x="6" y="36"/>
                  </a:moveTo>
                  <a:lnTo>
                    <a:pt x="6" y="36"/>
                  </a:lnTo>
                  <a:lnTo>
                    <a:pt x="0" y="3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24" name="Google Shape;224;g2798f34b8c9_0_90"/>
            <p:cNvSpPr/>
            <p:nvPr/>
          </p:nvSpPr>
          <p:spPr>
            <a:xfrm>
              <a:off x="5256" y="5442"/>
              <a:ext cx="9" cy="9"/>
            </a:xfrm>
            <a:custGeom>
              <a:rect b="b" l="l" r="r" t="t"/>
              <a:pathLst>
                <a:path extrusionOk="0" h="15" w="15">
                  <a:moveTo>
                    <a:pt x="7" y="15"/>
                  </a:moveTo>
                  <a:lnTo>
                    <a:pt x="7" y="15"/>
                  </a:lnTo>
                  <a:lnTo>
                    <a:pt x="0" y="8"/>
                  </a:lnTo>
                  <a:lnTo>
                    <a:pt x="9" y="0"/>
                  </a:lnTo>
                  <a:lnTo>
                    <a:pt x="15" y="6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25" name="Google Shape;225;g2798f34b8c9_0_90"/>
            <p:cNvSpPr/>
            <p:nvPr/>
          </p:nvSpPr>
          <p:spPr>
            <a:xfrm>
              <a:off x="5244" y="5454"/>
              <a:ext cx="9" cy="9"/>
            </a:xfrm>
            <a:custGeom>
              <a:rect b="b" l="l" r="r" t="t"/>
              <a:pathLst>
                <a:path extrusionOk="0" h="14" w="15">
                  <a:moveTo>
                    <a:pt x="7" y="14"/>
                  </a:moveTo>
                  <a:lnTo>
                    <a:pt x="7" y="14"/>
                  </a:lnTo>
                  <a:lnTo>
                    <a:pt x="0" y="8"/>
                  </a:lnTo>
                  <a:lnTo>
                    <a:pt x="9" y="0"/>
                  </a:lnTo>
                  <a:lnTo>
                    <a:pt x="15" y="6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26" name="Google Shape;226;g2798f34b8c9_0_90"/>
            <p:cNvSpPr/>
            <p:nvPr/>
          </p:nvSpPr>
          <p:spPr>
            <a:xfrm>
              <a:off x="5232" y="5466"/>
              <a:ext cx="10" cy="8"/>
            </a:xfrm>
            <a:custGeom>
              <a:rect b="b" l="l" r="r" t="t"/>
              <a:pathLst>
                <a:path extrusionOk="0" h="14" w="15">
                  <a:moveTo>
                    <a:pt x="7" y="14"/>
                  </a:moveTo>
                  <a:lnTo>
                    <a:pt x="7" y="14"/>
                  </a:lnTo>
                  <a:lnTo>
                    <a:pt x="0" y="8"/>
                  </a:lnTo>
                  <a:lnTo>
                    <a:pt x="9" y="0"/>
                  </a:lnTo>
                  <a:lnTo>
                    <a:pt x="15" y="6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grpSp>
        <p:nvGrpSpPr>
          <p:cNvPr id="227" name="Google Shape;227;g2798f34b8c9_0_90"/>
          <p:cNvGrpSpPr/>
          <p:nvPr/>
        </p:nvGrpSpPr>
        <p:grpSpPr>
          <a:xfrm>
            <a:off x="9581056" y="5809013"/>
            <a:ext cx="226779" cy="179224"/>
            <a:chOff x="2100" y="6460"/>
            <a:chExt cx="275" cy="217"/>
          </a:xfrm>
        </p:grpSpPr>
        <p:sp>
          <p:nvSpPr>
            <p:cNvPr id="228" name="Google Shape;228;g2798f34b8c9_0_90"/>
            <p:cNvSpPr/>
            <p:nvPr/>
          </p:nvSpPr>
          <p:spPr>
            <a:xfrm>
              <a:off x="2100" y="6464"/>
              <a:ext cx="106" cy="109"/>
            </a:xfrm>
            <a:custGeom>
              <a:rect b="b" l="l" r="r" t="t"/>
              <a:pathLst>
                <a:path extrusionOk="0" h="170" w="169">
                  <a:moveTo>
                    <a:pt x="0" y="113"/>
                  </a:moveTo>
                  <a:lnTo>
                    <a:pt x="0" y="113"/>
                  </a:lnTo>
                  <a:lnTo>
                    <a:pt x="56" y="170"/>
                  </a:lnTo>
                  <a:lnTo>
                    <a:pt x="169" y="57"/>
                  </a:lnTo>
                  <a:lnTo>
                    <a:pt x="113" y="0"/>
                  </a:lnTo>
                  <a:lnTo>
                    <a:pt x="0" y="113"/>
                  </a:lnTo>
                  <a:close/>
                  <a:moveTo>
                    <a:pt x="14" y="113"/>
                  </a:moveTo>
                  <a:lnTo>
                    <a:pt x="14" y="113"/>
                  </a:lnTo>
                  <a:lnTo>
                    <a:pt x="113" y="14"/>
                  </a:lnTo>
                  <a:lnTo>
                    <a:pt x="155" y="57"/>
                  </a:lnTo>
                  <a:lnTo>
                    <a:pt x="56" y="156"/>
                  </a:lnTo>
                  <a:lnTo>
                    <a:pt x="14" y="113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29" name="Google Shape;229;g2798f34b8c9_0_90"/>
            <p:cNvSpPr/>
            <p:nvPr/>
          </p:nvSpPr>
          <p:spPr>
            <a:xfrm>
              <a:off x="2119" y="6504"/>
              <a:ext cx="49" cy="49"/>
            </a:xfrm>
            <a:custGeom>
              <a:rect b="b" l="l" r="r" t="t"/>
              <a:pathLst>
                <a:path extrusionOk="0" h="76" w="77">
                  <a:moveTo>
                    <a:pt x="7" y="76"/>
                  </a:moveTo>
                  <a:lnTo>
                    <a:pt x="7" y="76"/>
                  </a:lnTo>
                  <a:lnTo>
                    <a:pt x="0" y="69"/>
                  </a:lnTo>
                  <a:lnTo>
                    <a:pt x="70" y="0"/>
                  </a:lnTo>
                  <a:lnTo>
                    <a:pt x="77" y="7"/>
                  </a:lnTo>
                  <a:lnTo>
                    <a:pt x="7" y="7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30" name="Google Shape;230;g2798f34b8c9_0_90"/>
            <p:cNvSpPr/>
            <p:nvPr/>
          </p:nvSpPr>
          <p:spPr>
            <a:xfrm>
              <a:off x="2140" y="6554"/>
              <a:ext cx="124" cy="123"/>
            </a:xfrm>
            <a:custGeom>
              <a:rect b="b" l="l" r="r" t="t"/>
              <a:pathLst>
                <a:path extrusionOk="0" h="191" w="197">
                  <a:moveTo>
                    <a:pt x="172" y="191"/>
                  </a:moveTo>
                  <a:lnTo>
                    <a:pt x="172" y="191"/>
                  </a:lnTo>
                  <a:cubicBezTo>
                    <a:pt x="166" y="191"/>
                    <a:pt x="159" y="189"/>
                    <a:pt x="154" y="184"/>
                  </a:cubicBezTo>
                  <a:lnTo>
                    <a:pt x="22" y="52"/>
                  </a:lnTo>
                  <a:cubicBezTo>
                    <a:pt x="19" y="49"/>
                    <a:pt x="17" y="45"/>
                    <a:pt x="16" y="40"/>
                  </a:cubicBezTo>
                  <a:lnTo>
                    <a:pt x="14" y="24"/>
                  </a:lnTo>
                  <a:cubicBezTo>
                    <a:pt x="13" y="22"/>
                    <a:pt x="13" y="21"/>
                    <a:pt x="12" y="20"/>
                  </a:cubicBezTo>
                  <a:lnTo>
                    <a:pt x="0" y="8"/>
                  </a:lnTo>
                  <a:lnTo>
                    <a:pt x="7" y="0"/>
                  </a:lnTo>
                  <a:lnTo>
                    <a:pt x="19" y="12"/>
                  </a:lnTo>
                  <a:cubicBezTo>
                    <a:pt x="21" y="15"/>
                    <a:pt x="23" y="18"/>
                    <a:pt x="23" y="22"/>
                  </a:cubicBezTo>
                  <a:lnTo>
                    <a:pt x="26" y="39"/>
                  </a:lnTo>
                  <a:cubicBezTo>
                    <a:pt x="27" y="41"/>
                    <a:pt x="28" y="43"/>
                    <a:pt x="30" y="45"/>
                  </a:cubicBezTo>
                  <a:lnTo>
                    <a:pt x="161" y="177"/>
                  </a:lnTo>
                  <a:cubicBezTo>
                    <a:pt x="167" y="183"/>
                    <a:pt x="177" y="183"/>
                    <a:pt x="183" y="177"/>
                  </a:cubicBezTo>
                  <a:cubicBezTo>
                    <a:pt x="186" y="174"/>
                    <a:pt x="187" y="171"/>
                    <a:pt x="187" y="167"/>
                  </a:cubicBezTo>
                  <a:cubicBezTo>
                    <a:pt x="187" y="162"/>
                    <a:pt x="185" y="159"/>
                    <a:pt x="182" y="156"/>
                  </a:cubicBezTo>
                  <a:lnTo>
                    <a:pt x="147" y="121"/>
                  </a:lnTo>
                  <a:lnTo>
                    <a:pt x="154" y="114"/>
                  </a:lnTo>
                  <a:lnTo>
                    <a:pt x="189" y="148"/>
                  </a:lnTo>
                  <a:cubicBezTo>
                    <a:pt x="194" y="153"/>
                    <a:pt x="197" y="160"/>
                    <a:pt x="197" y="166"/>
                  </a:cubicBezTo>
                  <a:cubicBezTo>
                    <a:pt x="197" y="173"/>
                    <a:pt x="195" y="180"/>
                    <a:pt x="190" y="184"/>
                  </a:cubicBezTo>
                  <a:cubicBezTo>
                    <a:pt x="185" y="189"/>
                    <a:pt x="179" y="191"/>
                    <a:pt x="172" y="191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31" name="Google Shape;231;g2798f34b8c9_0_90"/>
            <p:cNvSpPr/>
            <p:nvPr/>
          </p:nvSpPr>
          <p:spPr>
            <a:xfrm>
              <a:off x="2232" y="6609"/>
              <a:ext cx="49" cy="50"/>
            </a:xfrm>
            <a:custGeom>
              <a:rect b="b" l="l" r="r" t="t"/>
              <a:pathLst>
                <a:path extrusionOk="0" h="78" w="78">
                  <a:moveTo>
                    <a:pt x="53" y="78"/>
                  </a:moveTo>
                  <a:lnTo>
                    <a:pt x="53" y="78"/>
                  </a:lnTo>
                  <a:cubicBezTo>
                    <a:pt x="47" y="78"/>
                    <a:pt x="40" y="76"/>
                    <a:pt x="36" y="71"/>
                  </a:cubicBezTo>
                  <a:lnTo>
                    <a:pt x="0" y="36"/>
                  </a:lnTo>
                  <a:lnTo>
                    <a:pt x="7" y="29"/>
                  </a:lnTo>
                  <a:lnTo>
                    <a:pt x="43" y="64"/>
                  </a:lnTo>
                  <a:cubicBezTo>
                    <a:pt x="48" y="70"/>
                    <a:pt x="58" y="70"/>
                    <a:pt x="64" y="64"/>
                  </a:cubicBezTo>
                  <a:cubicBezTo>
                    <a:pt x="67" y="61"/>
                    <a:pt x="68" y="57"/>
                    <a:pt x="68" y="53"/>
                  </a:cubicBezTo>
                  <a:cubicBezTo>
                    <a:pt x="68" y="49"/>
                    <a:pt x="67" y="46"/>
                    <a:pt x="64" y="43"/>
                  </a:cubicBezTo>
                  <a:lnTo>
                    <a:pt x="29" y="7"/>
                  </a:lnTo>
                  <a:lnTo>
                    <a:pt x="36" y="0"/>
                  </a:lnTo>
                  <a:lnTo>
                    <a:pt x="71" y="36"/>
                  </a:lnTo>
                  <a:cubicBezTo>
                    <a:pt x="76" y="40"/>
                    <a:pt x="78" y="47"/>
                    <a:pt x="78" y="53"/>
                  </a:cubicBezTo>
                  <a:cubicBezTo>
                    <a:pt x="78" y="60"/>
                    <a:pt x="76" y="66"/>
                    <a:pt x="71" y="71"/>
                  </a:cubicBezTo>
                  <a:cubicBezTo>
                    <a:pt x="66" y="76"/>
                    <a:pt x="60" y="78"/>
                    <a:pt x="53" y="78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32" name="Google Shape;232;g2798f34b8c9_0_90"/>
            <p:cNvSpPr/>
            <p:nvPr/>
          </p:nvSpPr>
          <p:spPr>
            <a:xfrm>
              <a:off x="2250" y="6591"/>
              <a:ext cx="51" cy="50"/>
            </a:xfrm>
            <a:custGeom>
              <a:rect b="b" l="l" r="r" t="t"/>
              <a:pathLst>
                <a:path extrusionOk="0" h="78" w="80">
                  <a:moveTo>
                    <a:pt x="53" y="78"/>
                  </a:moveTo>
                  <a:lnTo>
                    <a:pt x="53" y="78"/>
                  </a:lnTo>
                  <a:cubicBezTo>
                    <a:pt x="46" y="78"/>
                    <a:pt x="40" y="76"/>
                    <a:pt x="35" y="71"/>
                  </a:cubicBezTo>
                  <a:lnTo>
                    <a:pt x="0" y="35"/>
                  </a:lnTo>
                  <a:lnTo>
                    <a:pt x="7" y="28"/>
                  </a:lnTo>
                  <a:lnTo>
                    <a:pt x="42" y="64"/>
                  </a:lnTo>
                  <a:cubicBezTo>
                    <a:pt x="48" y="70"/>
                    <a:pt x="57" y="70"/>
                    <a:pt x="63" y="64"/>
                  </a:cubicBezTo>
                  <a:cubicBezTo>
                    <a:pt x="69" y="58"/>
                    <a:pt x="69" y="48"/>
                    <a:pt x="63" y="43"/>
                  </a:cubicBezTo>
                  <a:lnTo>
                    <a:pt x="28" y="7"/>
                  </a:lnTo>
                  <a:lnTo>
                    <a:pt x="35" y="0"/>
                  </a:lnTo>
                  <a:lnTo>
                    <a:pt x="70" y="36"/>
                  </a:lnTo>
                  <a:cubicBezTo>
                    <a:pt x="80" y="45"/>
                    <a:pt x="80" y="61"/>
                    <a:pt x="70" y="71"/>
                  </a:cubicBezTo>
                  <a:cubicBezTo>
                    <a:pt x="65" y="76"/>
                    <a:pt x="59" y="78"/>
                    <a:pt x="53" y="78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33" name="Google Shape;233;g2798f34b8c9_0_90"/>
            <p:cNvSpPr/>
            <p:nvPr/>
          </p:nvSpPr>
          <p:spPr>
            <a:xfrm>
              <a:off x="2268" y="6579"/>
              <a:ext cx="49" cy="44"/>
            </a:xfrm>
            <a:custGeom>
              <a:rect b="b" l="l" r="r" t="t"/>
              <a:pathLst>
                <a:path extrusionOk="0" h="69" w="78">
                  <a:moveTo>
                    <a:pt x="53" y="69"/>
                  </a:moveTo>
                  <a:lnTo>
                    <a:pt x="53" y="69"/>
                  </a:lnTo>
                  <a:cubicBezTo>
                    <a:pt x="46" y="69"/>
                    <a:pt x="40" y="66"/>
                    <a:pt x="35" y="62"/>
                  </a:cubicBezTo>
                  <a:lnTo>
                    <a:pt x="0" y="26"/>
                  </a:lnTo>
                  <a:lnTo>
                    <a:pt x="7" y="19"/>
                  </a:lnTo>
                  <a:lnTo>
                    <a:pt x="42" y="55"/>
                  </a:lnTo>
                  <a:cubicBezTo>
                    <a:pt x="48" y="60"/>
                    <a:pt x="58" y="60"/>
                    <a:pt x="63" y="55"/>
                  </a:cubicBezTo>
                  <a:cubicBezTo>
                    <a:pt x="66" y="52"/>
                    <a:pt x="68" y="48"/>
                    <a:pt x="68" y="44"/>
                  </a:cubicBezTo>
                  <a:cubicBezTo>
                    <a:pt x="68" y="40"/>
                    <a:pt x="66" y="36"/>
                    <a:pt x="63" y="33"/>
                  </a:cubicBezTo>
                  <a:lnTo>
                    <a:pt x="38" y="7"/>
                  </a:lnTo>
                  <a:lnTo>
                    <a:pt x="45" y="0"/>
                  </a:lnTo>
                  <a:lnTo>
                    <a:pt x="71" y="26"/>
                  </a:lnTo>
                  <a:cubicBezTo>
                    <a:pt x="75" y="31"/>
                    <a:pt x="78" y="37"/>
                    <a:pt x="78" y="44"/>
                  </a:cubicBezTo>
                  <a:cubicBezTo>
                    <a:pt x="78" y="51"/>
                    <a:pt x="75" y="57"/>
                    <a:pt x="71" y="62"/>
                  </a:cubicBezTo>
                  <a:cubicBezTo>
                    <a:pt x="66" y="66"/>
                    <a:pt x="60" y="69"/>
                    <a:pt x="53" y="69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34" name="Google Shape;234;g2798f34b8c9_0_90"/>
            <p:cNvSpPr/>
            <p:nvPr/>
          </p:nvSpPr>
          <p:spPr>
            <a:xfrm>
              <a:off x="2193" y="6501"/>
              <a:ext cx="47" cy="29"/>
            </a:xfrm>
            <a:custGeom>
              <a:rect b="b" l="l" r="r" t="t"/>
              <a:pathLst>
                <a:path extrusionOk="0" h="46" w="75">
                  <a:moveTo>
                    <a:pt x="68" y="46"/>
                  </a:moveTo>
                  <a:lnTo>
                    <a:pt x="68" y="46"/>
                  </a:lnTo>
                  <a:lnTo>
                    <a:pt x="57" y="35"/>
                  </a:lnTo>
                  <a:cubicBezTo>
                    <a:pt x="56" y="34"/>
                    <a:pt x="55" y="34"/>
                    <a:pt x="54" y="34"/>
                  </a:cubicBezTo>
                  <a:lnTo>
                    <a:pt x="33" y="33"/>
                  </a:lnTo>
                  <a:cubicBezTo>
                    <a:pt x="28" y="33"/>
                    <a:pt x="24" y="31"/>
                    <a:pt x="20" y="27"/>
                  </a:cubicBezTo>
                  <a:lnTo>
                    <a:pt x="0" y="7"/>
                  </a:lnTo>
                  <a:lnTo>
                    <a:pt x="7" y="0"/>
                  </a:lnTo>
                  <a:lnTo>
                    <a:pt x="27" y="20"/>
                  </a:lnTo>
                  <a:cubicBezTo>
                    <a:pt x="29" y="22"/>
                    <a:pt x="31" y="23"/>
                    <a:pt x="34" y="23"/>
                  </a:cubicBezTo>
                  <a:lnTo>
                    <a:pt x="54" y="24"/>
                  </a:lnTo>
                  <a:cubicBezTo>
                    <a:pt x="58" y="24"/>
                    <a:pt x="62" y="25"/>
                    <a:pt x="64" y="28"/>
                  </a:cubicBezTo>
                  <a:lnTo>
                    <a:pt x="75" y="38"/>
                  </a:lnTo>
                  <a:lnTo>
                    <a:pt x="68" y="4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35" name="Google Shape;235;g2798f34b8c9_0_90"/>
            <p:cNvSpPr/>
            <p:nvPr/>
          </p:nvSpPr>
          <p:spPr>
            <a:xfrm>
              <a:off x="2269" y="6460"/>
              <a:ext cx="106" cy="108"/>
            </a:xfrm>
            <a:custGeom>
              <a:rect b="b" l="l" r="r" t="t"/>
              <a:pathLst>
                <a:path extrusionOk="0" h="169" w="170">
                  <a:moveTo>
                    <a:pt x="14" y="55"/>
                  </a:moveTo>
                  <a:lnTo>
                    <a:pt x="14" y="55"/>
                  </a:lnTo>
                  <a:lnTo>
                    <a:pt x="113" y="154"/>
                  </a:lnTo>
                  <a:lnTo>
                    <a:pt x="156" y="112"/>
                  </a:lnTo>
                  <a:lnTo>
                    <a:pt x="57" y="13"/>
                  </a:lnTo>
                  <a:lnTo>
                    <a:pt x="14" y="55"/>
                  </a:lnTo>
                  <a:close/>
                  <a:moveTo>
                    <a:pt x="113" y="169"/>
                  </a:moveTo>
                  <a:lnTo>
                    <a:pt x="113" y="169"/>
                  </a:lnTo>
                  <a:lnTo>
                    <a:pt x="0" y="55"/>
                  </a:lnTo>
                  <a:lnTo>
                    <a:pt x="57" y="0"/>
                  </a:lnTo>
                  <a:lnTo>
                    <a:pt x="170" y="112"/>
                  </a:lnTo>
                  <a:lnTo>
                    <a:pt x="113" y="169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36" name="Google Shape;236;g2798f34b8c9_0_90"/>
            <p:cNvSpPr/>
            <p:nvPr/>
          </p:nvSpPr>
          <p:spPr>
            <a:xfrm>
              <a:off x="2289" y="6479"/>
              <a:ext cx="47" cy="49"/>
            </a:xfrm>
            <a:custGeom>
              <a:rect b="b" l="l" r="r" t="t"/>
              <a:pathLst>
                <a:path extrusionOk="0" h="77" w="76">
                  <a:moveTo>
                    <a:pt x="69" y="77"/>
                  </a:moveTo>
                  <a:lnTo>
                    <a:pt x="69" y="77"/>
                  </a:lnTo>
                  <a:lnTo>
                    <a:pt x="0" y="8"/>
                  </a:lnTo>
                  <a:lnTo>
                    <a:pt x="7" y="0"/>
                  </a:lnTo>
                  <a:lnTo>
                    <a:pt x="76" y="70"/>
                  </a:lnTo>
                  <a:lnTo>
                    <a:pt x="69" y="77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37" name="Google Shape;237;g2798f34b8c9_0_90"/>
            <p:cNvSpPr/>
            <p:nvPr/>
          </p:nvSpPr>
          <p:spPr>
            <a:xfrm>
              <a:off x="2202" y="6499"/>
              <a:ext cx="105" cy="78"/>
            </a:xfrm>
            <a:custGeom>
              <a:rect b="b" l="l" r="r" t="t"/>
              <a:pathLst>
                <a:path extrusionOk="0" h="122" w="168">
                  <a:moveTo>
                    <a:pt x="25" y="122"/>
                  </a:moveTo>
                  <a:lnTo>
                    <a:pt x="25" y="122"/>
                  </a:lnTo>
                  <a:cubicBezTo>
                    <a:pt x="18" y="122"/>
                    <a:pt x="12" y="119"/>
                    <a:pt x="7" y="115"/>
                  </a:cubicBezTo>
                  <a:cubicBezTo>
                    <a:pt x="3" y="110"/>
                    <a:pt x="0" y="104"/>
                    <a:pt x="0" y="97"/>
                  </a:cubicBezTo>
                  <a:cubicBezTo>
                    <a:pt x="0" y="90"/>
                    <a:pt x="3" y="84"/>
                    <a:pt x="7" y="79"/>
                  </a:cubicBezTo>
                  <a:lnTo>
                    <a:pt x="61" y="26"/>
                  </a:lnTo>
                  <a:cubicBezTo>
                    <a:pt x="64" y="23"/>
                    <a:pt x="67" y="21"/>
                    <a:pt x="71" y="21"/>
                  </a:cubicBezTo>
                  <a:lnTo>
                    <a:pt x="103" y="19"/>
                  </a:lnTo>
                  <a:cubicBezTo>
                    <a:pt x="106" y="18"/>
                    <a:pt x="108" y="17"/>
                    <a:pt x="110" y="16"/>
                  </a:cubicBezTo>
                  <a:lnTo>
                    <a:pt x="126" y="0"/>
                  </a:lnTo>
                  <a:lnTo>
                    <a:pt x="133" y="7"/>
                  </a:lnTo>
                  <a:lnTo>
                    <a:pt x="117" y="23"/>
                  </a:lnTo>
                  <a:cubicBezTo>
                    <a:pt x="114" y="26"/>
                    <a:pt x="109" y="28"/>
                    <a:pt x="104" y="29"/>
                  </a:cubicBezTo>
                  <a:lnTo>
                    <a:pt x="72" y="31"/>
                  </a:lnTo>
                  <a:cubicBezTo>
                    <a:pt x="70" y="31"/>
                    <a:pt x="69" y="31"/>
                    <a:pt x="68" y="33"/>
                  </a:cubicBezTo>
                  <a:lnTo>
                    <a:pt x="14" y="86"/>
                  </a:lnTo>
                  <a:cubicBezTo>
                    <a:pt x="11" y="89"/>
                    <a:pt x="10" y="93"/>
                    <a:pt x="10" y="97"/>
                  </a:cubicBezTo>
                  <a:cubicBezTo>
                    <a:pt x="10" y="101"/>
                    <a:pt x="11" y="105"/>
                    <a:pt x="14" y="108"/>
                  </a:cubicBezTo>
                  <a:cubicBezTo>
                    <a:pt x="20" y="113"/>
                    <a:pt x="30" y="113"/>
                    <a:pt x="36" y="108"/>
                  </a:cubicBezTo>
                  <a:lnTo>
                    <a:pt x="78" y="65"/>
                  </a:lnTo>
                  <a:lnTo>
                    <a:pt x="102" y="66"/>
                  </a:lnTo>
                  <a:lnTo>
                    <a:pt x="102" y="80"/>
                  </a:lnTo>
                  <a:cubicBezTo>
                    <a:pt x="102" y="93"/>
                    <a:pt x="112" y="104"/>
                    <a:pt x="125" y="104"/>
                  </a:cubicBezTo>
                  <a:lnTo>
                    <a:pt x="134" y="104"/>
                  </a:lnTo>
                  <a:cubicBezTo>
                    <a:pt x="147" y="104"/>
                    <a:pt x="158" y="93"/>
                    <a:pt x="158" y="80"/>
                  </a:cubicBezTo>
                  <a:lnTo>
                    <a:pt x="158" y="75"/>
                  </a:lnTo>
                  <a:lnTo>
                    <a:pt x="168" y="75"/>
                  </a:lnTo>
                  <a:lnTo>
                    <a:pt x="168" y="80"/>
                  </a:lnTo>
                  <a:cubicBezTo>
                    <a:pt x="168" y="99"/>
                    <a:pt x="152" y="114"/>
                    <a:pt x="134" y="114"/>
                  </a:cubicBezTo>
                  <a:lnTo>
                    <a:pt x="125" y="114"/>
                  </a:lnTo>
                  <a:cubicBezTo>
                    <a:pt x="107" y="114"/>
                    <a:pt x="92" y="99"/>
                    <a:pt x="92" y="80"/>
                  </a:cubicBezTo>
                  <a:lnTo>
                    <a:pt x="92" y="76"/>
                  </a:lnTo>
                  <a:lnTo>
                    <a:pt x="82" y="76"/>
                  </a:lnTo>
                  <a:lnTo>
                    <a:pt x="43" y="115"/>
                  </a:lnTo>
                  <a:cubicBezTo>
                    <a:pt x="38" y="119"/>
                    <a:pt x="32" y="122"/>
                    <a:pt x="25" y="122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38" name="Google Shape;238;g2798f34b8c9_0_90"/>
            <p:cNvSpPr/>
            <p:nvPr/>
          </p:nvSpPr>
          <p:spPr>
            <a:xfrm>
              <a:off x="2155" y="6595"/>
              <a:ext cx="33" cy="32"/>
            </a:xfrm>
            <a:custGeom>
              <a:rect b="b" l="l" r="r" t="t"/>
              <a:pathLst>
                <a:path extrusionOk="0" h="51" w="52">
                  <a:moveTo>
                    <a:pt x="23" y="14"/>
                  </a:moveTo>
                  <a:lnTo>
                    <a:pt x="23" y="14"/>
                  </a:lnTo>
                  <a:lnTo>
                    <a:pt x="13" y="24"/>
                  </a:lnTo>
                  <a:cubicBezTo>
                    <a:pt x="11" y="25"/>
                    <a:pt x="10" y="28"/>
                    <a:pt x="10" y="30"/>
                  </a:cubicBezTo>
                  <a:cubicBezTo>
                    <a:pt x="10" y="32"/>
                    <a:pt x="11" y="35"/>
                    <a:pt x="13" y="36"/>
                  </a:cubicBezTo>
                  <a:lnTo>
                    <a:pt x="15" y="38"/>
                  </a:lnTo>
                  <a:cubicBezTo>
                    <a:pt x="18" y="42"/>
                    <a:pt x="24" y="42"/>
                    <a:pt x="28" y="38"/>
                  </a:cubicBezTo>
                  <a:lnTo>
                    <a:pt x="38" y="28"/>
                  </a:lnTo>
                  <a:lnTo>
                    <a:pt x="23" y="14"/>
                  </a:lnTo>
                  <a:close/>
                  <a:moveTo>
                    <a:pt x="21" y="51"/>
                  </a:moveTo>
                  <a:lnTo>
                    <a:pt x="21" y="51"/>
                  </a:lnTo>
                  <a:cubicBezTo>
                    <a:pt x="16" y="51"/>
                    <a:pt x="12" y="49"/>
                    <a:pt x="8" y="45"/>
                  </a:cubicBezTo>
                  <a:lnTo>
                    <a:pt x="6" y="44"/>
                  </a:lnTo>
                  <a:cubicBezTo>
                    <a:pt x="2" y="40"/>
                    <a:pt x="0" y="35"/>
                    <a:pt x="0" y="30"/>
                  </a:cubicBezTo>
                  <a:cubicBezTo>
                    <a:pt x="0" y="25"/>
                    <a:pt x="2" y="20"/>
                    <a:pt x="6" y="17"/>
                  </a:cubicBezTo>
                  <a:lnTo>
                    <a:pt x="23" y="0"/>
                  </a:lnTo>
                  <a:lnTo>
                    <a:pt x="52" y="28"/>
                  </a:lnTo>
                  <a:lnTo>
                    <a:pt x="35" y="45"/>
                  </a:lnTo>
                  <a:cubicBezTo>
                    <a:pt x="31" y="49"/>
                    <a:pt x="26" y="51"/>
                    <a:pt x="21" y="51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39" name="Google Shape;239;g2798f34b8c9_0_90"/>
            <p:cNvSpPr/>
            <p:nvPr/>
          </p:nvSpPr>
          <p:spPr>
            <a:xfrm>
              <a:off x="2168" y="6608"/>
              <a:ext cx="33" cy="33"/>
            </a:xfrm>
            <a:custGeom>
              <a:rect b="b" l="l" r="r" t="t"/>
              <a:pathLst>
                <a:path extrusionOk="0" h="52" w="53">
                  <a:moveTo>
                    <a:pt x="25" y="15"/>
                  </a:moveTo>
                  <a:lnTo>
                    <a:pt x="25" y="15"/>
                  </a:lnTo>
                  <a:lnTo>
                    <a:pt x="15" y="24"/>
                  </a:lnTo>
                  <a:cubicBezTo>
                    <a:pt x="11" y="28"/>
                    <a:pt x="11" y="34"/>
                    <a:pt x="15" y="37"/>
                  </a:cubicBezTo>
                  <a:lnTo>
                    <a:pt x="17" y="39"/>
                  </a:lnTo>
                  <a:cubicBezTo>
                    <a:pt x="20" y="43"/>
                    <a:pt x="26" y="43"/>
                    <a:pt x="29" y="39"/>
                  </a:cubicBezTo>
                  <a:lnTo>
                    <a:pt x="39" y="29"/>
                  </a:lnTo>
                  <a:lnTo>
                    <a:pt x="25" y="15"/>
                  </a:lnTo>
                  <a:close/>
                  <a:moveTo>
                    <a:pt x="23" y="52"/>
                  </a:moveTo>
                  <a:lnTo>
                    <a:pt x="23" y="52"/>
                  </a:lnTo>
                  <a:cubicBezTo>
                    <a:pt x="18" y="52"/>
                    <a:pt x="13" y="50"/>
                    <a:pt x="10" y="46"/>
                  </a:cubicBezTo>
                  <a:lnTo>
                    <a:pt x="8" y="44"/>
                  </a:lnTo>
                  <a:cubicBezTo>
                    <a:pt x="0" y="37"/>
                    <a:pt x="0" y="25"/>
                    <a:pt x="8" y="17"/>
                  </a:cubicBezTo>
                  <a:lnTo>
                    <a:pt x="25" y="0"/>
                  </a:lnTo>
                  <a:lnTo>
                    <a:pt x="53" y="29"/>
                  </a:lnTo>
                  <a:lnTo>
                    <a:pt x="37" y="46"/>
                  </a:lnTo>
                  <a:cubicBezTo>
                    <a:pt x="33" y="50"/>
                    <a:pt x="28" y="52"/>
                    <a:pt x="23" y="52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40" name="Google Shape;240;g2798f34b8c9_0_90"/>
            <p:cNvSpPr/>
            <p:nvPr/>
          </p:nvSpPr>
          <p:spPr>
            <a:xfrm>
              <a:off x="2181" y="6622"/>
              <a:ext cx="34" cy="33"/>
            </a:xfrm>
            <a:custGeom>
              <a:rect b="b" l="l" r="r" t="t"/>
              <a:pathLst>
                <a:path extrusionOk="0" h="51" w="53">
                  <a:moveTo>
                    <a:pt x="24" y="14"/>
                  </a:moveTo>
                  <a:lnTo>
                    <a:pt x="24" y="14"/>
                  </a:lnTo>
                  <a:lnTo>
                    <a:pt x="15" y="24"/>
                  </a:lnTo>
                  <a:cubicBezTo>
                    <a:pt x="11" y="28"/>
                    <a:pt x="11" y="33"/>
                    <a:pt x="15" y="37"/>
                  </a:cubicBezTo>
                  <a:lnTo>
                    <a:pt x="16" y="39"/>
                  </a:lnTo>
                  <a:cubicBezTo>
                    <a:pt x="20" y="42"/>
                    <a:pt x="26" y="42"/>
                    <a:pt x="29" y="39"/>
                  </a:cubicBezTo>
                  <a:lnTo>
                    <a:pt x="39" y="29"/>
                  </a:lnTo>
                  <a:lnTo>
                    <a:pt x="24" y="14"/>
                  </a:lnTo>
                  <a:close/>
                  <a:moveTo>
                    <a:pt x="23" y="51"/>
                  </a:moveTo>
                  <a:lnTo>
                    <a:pt x="23" y="51"/>
                  </a:lnTo>
                  <a:cubicBezTo>
                    <a:pt x="18" y="51"/>
                    <a:pt x="13" y="49"/>
                    <a:pt x="9" y="46"/>
                  </a:cubicBezTo>
                  <a:lnTo>
                    <a:pt x="7" y="44"/>
                  </a:lnTo>
                  <a:cubicBezTo>
                    <a:pt x="0" y="36"/>
                    <a:pt x="0" y="24"/>
                    <a:pt x="7" y="17"/>
                  </a:cubicBezTo>
                  <a:lnTo>
                    <a:pt x="24" y="0"/>
                  </a:lnTo>
                  <a:lnTo>
                    <a:pt x="53" y="29"/>
                  </a:lnTo>
                  <a:lnTo>
                    <a:pt x="36" y="46"/>
                  </a:lnTo>
                  <a:cubicBezTo>
                    <a:pt x="33" y="49"/>
                    <a:pt x="28" y="51"/>
                    <a:pt x="23" y="51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41" name="Google Shape;241;g2798f34b8c9_0_90"/>
            <p:cNvSpPr/>
            <p:nvPr/>
          </p:nvSpPr>
          <p:spPr>
            <a:xfrm>
              <a:off x="2195" y="6636"/>
              <a:ext cx="33" cy="33"/>
            </a:xfrm>
            <a:custGeom>
              <a:rect b="b" l="l" r="r" t="t"/>
              <a:pathLst>
                <a:path extrusionOk="0" h="51" w="53">
                  <a:moveTo>
                    <a:pt x="24" y="14"/>
                  </a:moveTo>
                  <a:lnTo>
                    <a:pt x="24" y="14"/>
                  </a:lnTo>
                  <a:lnTo>
                    <a:pt x="14" y="24"/>
                  </a:lnTo>
                  <a:cubicBezTo>
                    <a:pt x="11" y="27"/>
                    <a:pt x="11" y="33"/>
                    <a:pt x="14" y="37"/>
                  </a:cubicBezTo>
                  <a:lnTo>
                    <a:pt x="16" y="38"/>
                  </a:lnTo>
                  <a:cubicBezTo>
                    <a:pt x="20" y="42"/>
                    <a:pt x="25" y="42"/>
                    <a:pt x="29" y="38"/>
                  </a:cubicBezTo>
                  <a:lnTo>
                    <a:pt x="39" y="29"/>
                  </a:lnTo>
                  <a:lnTo>
                    <a:pt x="24" y="14"/>
                  </a:lnTo>
                  <a:close/>
                  <a:moveTo>
                    <a:pt x="22" y="51"/>
                  </a:moveTo>
                  <a:lnTo>
                    <a:pt x="22" y="51"/>
                  </a:lnTo>
                  <a:cubicBezTo>
                    <a:pt x="18" y="51"/>
                    <a:pt x="13" y="49"/>
                    <a:pt x="9" y="45"/>
                  </a:cubicBezTo>
                  <a:lnTo>
                    <a:pt x="7" y="44"/>
                  </a:lnTo>
                  <a:cubicBezTo>
                    <a:pt x="0" y="36"/>
                    <a:pt x="0" y="24"/>
                    <a:pt x="7" y="17"/>
                  </a:cubicBezTo>
                  <a:lnTo>
                    <a:pt x="24" y="0"/>
                  </a:lnTo>
                  <a:lnTo>
                    <a:pt x="53" y="29"/>
                  </a:lnTo>
                  <a:lnTo>
                    <a:pt x="36" y="45"/>
                  </a:lnTo>
                  <a:cubicBezTo>
                    <a:pt x="32" y="49"/>
                    <a:pt x="27" y="51"/>
                    <a:pt x="22" y="51"/>
                  </a:cubicBez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242" name="Google Shape;242;g2798f34b8c9_0_90"/>
            <p:cNvSpPr/>
            <p:nvPr/>
          </p:nvSpPr>
          <p:spPr>
            <a:xfrm>
              <a:off x="2305" y="6554"/>
              <a:ext cx="34" cy="46"/>
            </a:xfrm>
            <a:custGeom>
              <a:rect b="b" l="l" r="r" t="t"/>
              <a:pathLst>
                <a:path extrusionOk="0" h="72" w="54">
                  <a:moveTo>
                    <a:pt x="7" y="72"/>
                  </a:moveTo>
                  <a:lnTo>
                    <a:pt x="7" y="72"/>
                  </a:lnTo>
                  <a:lnTo>
                    <a:pt x="0" y="65"/>
                  </a:lnTo>
                  <a:lnTo>
                    <a:pt x="19" y="46"/>
                  </a:lnTo>
                  <a:cubicBezTo>
                    <a:pt x="21" y="45"/>
                    <a:pt x="22" y="42"/>
                    <a:pt x="22" y="40"/>
                  </a:cubicBezTo>
                  <a:lnTo>
                    <a:pt x="22" y="31"/>
                  </a:lnTo>
                  <a:cubicBezTo>
                    <a:pt x="22" y="26"/>
                    <a:pt x="24" y="23"/>
                    <a:pt x="27" y="20"/>
                  </a:cubicBezTo>
                  <a:lnTo>
                    <a:pt x="47" y="0"/>
                  </a:lnTo>
                  <a:lnTo>
                    <a:pt x="54" y="7"/>
                  </a:lnTo>
                  <a:lnTo>
                    <a:pt x="34" y="27"/>
                  </a:lnTo>
                  <a:cubicBezTo>
                    <a:pt x="33" y="28"/>
                    <a:pt x="32" y="29"/>
                    <a:pt x="32" y="31"/>
                  </a:cubicBezTo>
                  <a:lnTo>
                    <a:pt x="32" y="40"/>
                  </a:lnTo>
                  <a:cubicBezTo>
                    <a:pt x="32" y="45"/>
                    <a:pt x="29" y="50"/>
                    <a:pt x="26" y="53"/>
                  </a:cubicBezTo>
                  <a:lnTo>
                    <a:pt x="7" y="7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1"/>
                <a:buFont typeface="Arial"/>
                <a:buNone/>
              </a:pPr>
              <a:r>
                <a:t/>
              </a:r>
              <a:endParaRPr b="0" i="0" sz="1801" u="none" cap="none" strike="noStrike">
                <a:solidFill>
                  <a:srgbClr val="2E2E38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sp>
        <p:nvSpPr>
          <p:cNvPr id="243" name="Google Shape;243;g2798f34b8c9_0_90"/>
          <p:cNvSpPr/>
          <p:nvPr/>
        </p:nvSpPr>
        <p:spPr>
          <a:xfrm>
            <a:off x="1243617" y="3794192"/>
            <a:ext cx="18588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setup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Landscape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Steering committee workshop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798f34b8c9_0_90"/>
          <p:cNvSpPr/>
          <p:nvPr/>
        </p:nvSpPr>
        <p:spPr>
          <a:xfrm>
            <a:off x="3768625" y="3299025"/>
            <a:ext cx="19356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Interviews, focus groups, and survey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vision, priorities and new initiatives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3770" lvl="0" marL="21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E600"/>
              </a:buClr>
              <a:buSzPts val="980"/>
              <a:buFont typeface="Merriweather San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2798f34b8c9_0_90"/>
          <p:cNvSpPr/>
          <p:nvPr/>
        </p:nvSpPr>
        <p:spPr>
          <a:xfrm>
            <a:off x="6127759" y="3065659"/>
            <a:ext cx="20466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Drafting 0A 5.0 framework &amp;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Steering committee workshops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finalization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798f34b8c9_0_90"/>
          <p:cNvSpPr/>
          <p:nvPr/>
        </p:nvSpPr>
        <p:spPr>
          <a:xfrm>
            <a:off x="8766736" y="2947453"/>
            <a:ext cx="26298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work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 recruitment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 retention and expansion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6000" lvl="0" marL="21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2A291"/>
              </a:buClr>
              <a:buSzPts val="980"/>
              <a:buFont typeface="Merriweather Sans"/>
              <a:buChar char="►"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Advocacy and investment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798f34b8c9_0_90"/>
          <p:cNvSpPr/>
          <p:nvPr/>
        </p:nvSpPr>
        <p:spPr>
          <a:xfrm>
            <a:off x="6899920" y="4794689"/>
            <a:ext cx="360000" cy="3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aduation cap" id="248" name="Google Shape;248;g2798f34b8c9_0_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8202" y="5027064"/>
            <a:ext cx="348677" cy="3486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use" id="249" name="Google Shape;249;g2798f34b8c9_0_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927" y="4839836"/>
            <a:ext cx="312660" cy="3126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st tubes" id="250" name="Google Shape;250;g2798f34b8c9_0_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8523" y="4786262"/>
            <a:ext cx="277112" cy="277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nt" id="251" name="Google Shape;251;g2798f34b8c9_0_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33265" y="4870994"/>
            <a:ext cx="269438" cy="269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s" id="252" name="Google Shape;252;g2798f34b8c9_0_9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60513" y="5336701"/>
            <a:ext cx="264046" cy="264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" name="Google Shape;257;g2798f34b8c9_0_283"/>
          <p:cNvCxnSpPr/>
          <p:nvPr/>
        </p:nvCxnSpPr>
        <p:spPr>
          <a:xfrm>
            <a:off x="6576803" y="1402628"/>
            <a:ext cx="5260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8" name="Google Shape;258;g2798f34b8c9_0_283"/>
          <p:cNvSpPr txBox="1"/>
          <p:nvPr>
            <p:ph type="title"/>
          </p:nvPr>
        </p:nvSpPr>
        <p:spPr>
          <a:xfrm>
            <a:off x="6576803" y="242047"/>
            <a:ext cx="5014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</a:pPr>
            <a:r>
              <a:rPr lang="en-US" sz="3200"/>
              <a:t>What the data tells us </a:t>
            </a:r>
            <a:endParaRPr/>
          </a:p>
        </p:txBody>
      </p:sp>
      <p:sp>
        <p:nvSpPr>
          <p:cNvPr id="259" name="Google Shape;259;g2798f34b8c9_0_283"/>
          <p:cNvSpPr txBox="1"/>
          <p:nvPr>
            <p:ph idx="1" type="body"/>
          </p:nvPr>
        </p:nvSpPr>
        <p:spPr>
          <a:xfrm>
            <a:off x="6441141" y="1559859"/>
            <a:ext cx="5405700" cy="5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Leading in employment, population, and GDP growth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Thriving innovation ecosystem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Education and labor force participation higher than ever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Losing our advantage in affordability: housing / talent</a:t>
            </a:r>
            <a:endParaRPr/>
          </a:p>
        </p:txBody>
      </p:sp>
      <p:pic>
        <p:nvPicPr>
          <p:cNvPr id="260" name="Google Shape;260;g2798f34b8c9_0_283"/>
          <p:cNvPicPr preferRelativeResize="0"/>
          <p:nvPr/>
        </p:nvPicPr>
        <p:blipFill rotWithShape="1">
          <a:blip r:embed="rId3">
            <a:alphaModFix/>
          </a:blip>
          <a:srcRect b="0" l="0" r="4652" t="0"/>
          <a:stretch/>
        </p:blipFill>
        <p:spPr>
          <a:xfrm>
            <a:off x="281207" y="900962"/>
            <a:ext cx="5794742" cy="5157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round a table with papers&#10;&#10;Description automatically generated" id="265" name="Google Shape;265;g2798f34b8c9_0_339"/>
          <p:cNvPicPr preferRelativeResize="0"/>
          <p:nvPr/>
        </p:nvPicPr>
        <p:blipFill rotWithShape="1">
          <a:blip r:embed="rId3">
            <a:alphaModFix/>
          </a:blip>
          <a:srcRect b="0" l="26860" r="23285" t="0"/>
          <a:stretch/>
        </p:blipFill>
        <p:spPr>
          <a:xfrm>
            <a:off x="6095999" y="0"/>
            <a:ext cx="6096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2798f34b8c9_0_339"/>
          <p:cNvSpPr txBox="1"/>
          <p:nvPr>
            <p:ph type="title"/>
          </p:nvPr>
        </p:nvSpPr>
        <p:spPr>
          <a:xfrm>
            <a:off x="526577" y="397211"/>
            <a:ext cx="50145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/>
              <a:t>We listened to you</a:t>
            </a:r>
            <a:endParaRPr/>
          </a:p>
        </p:txBody>
      </p:sp>
      <p:sp>
        <p:nvSpPr>
          <p:cNvPr id="267" name="Google Shape;267;g2798f34b8c9_0_339"/>
          <p:cNvSpPr txBox="1"/>
          <p:nvPr>
            <p:ph idx="1" type="body"/>
          </p:nvPr>
        </p:nvSpPr>
        <p:spPr>
          <a:xfrm>
            <a:off x="527195" y="1722773"/>
            <a:ext cx="5013300" cy="45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We engaged 300 investors, partner organizations and key regional stakeholders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Survey says, </a:t>
            </a:r>
            <a:r>
              <a:rPr i="1" lang="en-US" sz="2000"/>
              <a:t>What are the top 3 issues affecting business growth in Greater Austin?</a:t>
            </a:r>
            <a:endParaRPr/>
          </a:p>
          <a:p>
            <a:pPr indent="-342900" lvl="1" marL="8001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b="1" lang="en-US" sz="2000"/>
              <a:t>Workforce availability</a:t>
            </a:r>
            <a:endParaRPr/>
          </a:p>
          <a:p>
            <a:pPr indent="-342900" lvl="1" marL="8001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b="1" lang="en-US" sz="2000"/>
              <a:t>Housing affordability</a:t>
            </a:r>
            <a:endParaRPr/>
          </a:p>
          <a:p>
            <a:pPr indent="-342900" lvl="1" marL="8001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b="1" lang="en-US" sz="2000"/>
              <a:t>Development Regulations / Public Safety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cxnSp>
        <p:nvCxnSpPr>
          <p:cNvPr id="268" name="Google Shape;268;g2798f34b8c9_0_339"/>
          <p:cNvCxnSpPr/>
          <p:nvPr/>
        </p:nvCxnSpPr>
        <p:spPr>
          <a:xfrm>
            <a:off x="419001" y="1483310"/>
            <a:ext cx="5260800" cy="0"/>
          </a:xfrm>
          <a:prstGeom prst="straightConnector1">
            <a:avLst/>
          </a:prstGeom>
          <a:noFill/>
          <a:ln cap="flat" cmpd="sng" w="28575">
            <a:solidFill>
              <a:srgbClr val="22A29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Opportunity Austi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9AF6E"/>
      </a:accent1>
      <a:accent2>
        <a:srgbClr val="F7856A"/>
      </a:accent2>
      <a:accent3>
        <a:srgbClr val="AFDEDC"/>
      </a:accent3>
      <a:accent4>
        <a:srgbClr val="65ACA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pportunity Austi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9AF6E"/>
      </a:accent1>
      <a:accent2>
        <a:srgbClr val="F7856A"/>
      </a:accent2>
      <a:accent3>
        <a:srgbClr val="AFDEDC"/>
      </a:accent3>
      <a:accent4>
        <a:srgbClr val="65ACA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2023-08-14T18:59:18Z</dcterms:created>
  <dc:creator>Victoria Gonzalez</dc:creator>
</cp:coreProperties>
</file>