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1.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2.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3.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4.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5.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6.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4"/>
    <p:sldMasterId id="2147483864" r:id="rId5"/>
  </p:sldMasterIdLst>
  <p:notesMasterIdLst>
    <p:notesMasterId r:id="rId21"/>
  </p:notesMasterIdLst>
  <p:handoutMasterIdLst>
    <p:handoutMasterId r:id="rId22"/>
  </p:handoutMasterIdLst>
  <p:sldIdLst>
    <p:sldId id="258" r:id="rId6"/>
    <p:sldId id="2147475948" r:id="rId7"/>
    <p:sldId id="2147475949" r:id="rId8"/>
    <p:sldId id="2147483610" r:id="rId9"/>
    <p:sldId id="2147475956" r:id="rId10"/>
    <p:sldId id="2147483611" r:id="rId11"/>
    <p:sldId id="2147483612" r:id="rId12"/>
    <p:sldId id="2147483613" r:id="rId13"/>
    <p:sldId id="2147483614" r:id="rId14"/>
    <p:sldId id="3980" r:id="rId15"/>
    <p:sldId id="3734" r:id="rId16"/>
    <p:sldId id="2147483606" r:id="rId17"/>
    <p:sldId id="2147483608" r:id="rId18"/>
    <p:sldId id="2147483607" r:id="rId19"/>
    <p:sldId id="2147483609" r:id="rId20"/>
  </p:sldIdLst>
  <p:sldSz cx="12192000" cy="6858000"/>
  <p:notesSz cx="7102475" cy="9388475"/>
  <p:embeddedFontLst>
    <p:embeddedFont>
      <p:font typeface="Arial Unicode MS" panose="020B0604020202020204" pitchFamily="34" charset="-128"/>
      <p:regular r:id="rId23"/>
    </p:embeddedFont>
    <p:embeddedFont>
      <p:font typeface="Barlow" pitchFamily="2" charset="77"/>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3F1"/>
    <a:srgbClr val="800080"/>
    <a:srgbClr val="0000FF"/>
    <a:srgbClr val="DDDDDD"/>
    <a:srgbClr val="DD8080"/>
    <a:srgbClr val="808080"/>
    <a:srgbClr val="80DDDD"/>
    <a:srgbClr val="969696"/>
    <a:srgbClr val="D0D0D0"/>
    <a:srgbClr val="051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1F1E1-300A-5A4F-9479-16F5A94F12A4}" v="2" dt="2024-06-02T18:58:01.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38" autoAdjust="0"/>
    <p:restoredTop sz="94621" autoAdjust="0"/>
  </p:normalViewPr>
  <p:slideViewPr>
    <p:cSldViewPr snapToGrid="0" snapToObjects="1">
      <p:cViewPr varScale="1">
        <p:scale>
          <a:sx n="41" d="100"/>
          <a:sy n="41" d="100"/>
        </p:scale>
        <p:origin x="224" y="206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75" d="100"/>
          <a:sy n="75" d="100"/>
        </p:scale>
        <p:origin x="320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selle Myers Gell" userId="9e8aeb0a-027a-4c8c-8d53-4fd23e8c8b0b" providerId="ADAL" clId="{84E1F1E1-300A-5A4F-9479-16F5A94F12A4}"/>
    <pc:docChg chg="modSld">
      <pc:chgData name="Giselle Myers Gell" userId="9e8aeb0a-027a-4c8c-8d53-4fd23e8c8b0b" providerId="ADAL" clId="{84E1F1E1-300A-5A4F-9479-16F5A94F12A4}" dt="2024-06-02T18:58:01.188" v="1" actId="767"/>
      <pc:docMkLst>
        <pc:docMk/>
      </pc:docMkLst>
      <pc:sldChg chg="addSp modSp">
        <pc:chgData name="Giselle Myers Gell" userId="9e8aeb0a-027a-4c8c-8d53-4fd23e8c8b0b" providerId="ADAL" clId="{84E1F1E1-300A-5A4F-9479-16F5A94F12A4}" dt="2024-06-02T18:58:01.188" v="1" actId="767"/>
        <pc:sldMkLst>
          <pc:docMk/>
          <pc:sldMk cId="1697974133" sldId="2147483610"/>
        </pc:sldMkLst>
        <pc:spChg chg="add mod">
          <ac:chgData name="Giselle Myers Gell" userId="9e8aeb0a-027a-4c8c-8d53-4fd23e8c8b0b" providerId="ADAL" clId="{84E1F1E1-300A-5A4F-9479-16F5A94F12A4}" dt="2024-05-29T20:02:24.659" v="0" actId="767"/>
          <ac:spMkLst>
            <pc:docMk/>
            <pc:sldMk cId="1697974133" sldId="2147483610"/>
            <ac:spMk id="3" creationId="{3B3062CB-7878-40DC-8F00-5F5A60C7646B}"/>
          </ac:spMkLst>
        </pc:spChg>
        <pc:spChg chg="add mod">
          <ac:chgData name="Giselle Myers Gell" userId="9e8aeb0a-027a-4c8c-8d53-4fd23e8c8b0b" providerId="ADAL" clId="{84E1F1E1-300A-5A4F-9479-16F5A94F12A4}" dt="2024-06-02T18:58:01.188" v="1" actId="767"/>
          <ac:spMkLst>
            <pc:docMk/>
            <pc:sldMk cId="1697974133" sldId="2147483610"/>
            <ac:spMk id="4" creationId="{E47F2B7A-A5AD-BF46-EF20-C5DE11A89A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2 June 2024</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2 June 2024</a:t>
            </a:fld>
            <a:endParaRPr lang="en-US" dirty="0"/>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fld id="{1DF34805-1F01-4BDA-A8CA-FCEA2B4BC8D0}" type="datetime3">
              <a:rPr lang="en-US" smtClean="0"/>
              <a:pPr/>
              <a:t>2 June 2024</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dirty="0"/>
          </a:p>
        </p:txBody>
      </p:sp>
      <p:sp>
        <p:nvSpPr>
          <p:cNvPr id="51" name="Slide Image Placeholder 50">
            <a:extLst>
              <a:ext uri="{FF2B5EF4-FFF2-40B4-BE49-F238E27FC236}">
                <a16:creationId xmlns:a16="http://schemas.microsoft.com/office/drawing/2014/main" id="{DCE3710F-2356-44F5-A47E-3DFCE8CD483E}"/>
              </a:ext>
            </a:extLst>
          </p:cNvPr>
          <p:cNvSpPr>
            <a:spLocks noGrp="1" noRot="1" noChangeAspect="1"/>
          </p:cNvSpPr>
          <p:nvPr>
            <p:ph type="sldImg"/>
          </p:nvPr>
        </p:nvSpPr>
        <p:spPr>
          <a:xfrm>
            <a:off x="735013" y="563563"/>
            <a:ext cx="5632450" cy="3168650"/>
          </a:xfrm>
        </p:spPr>
      </p:sp>
    </p:spTree>
    <p:extLst>
      <p:ext uri="{BB962C8B-B14F-4D97-AF65-F5344CB8AC3E}">
        <p14:creationId xmlns:p14="http://schemas.microsoft.com/office/powerpoint/2010/main" val="391078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2 June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a:t>
            </a:fld>
            <a:endParaRPr lang="en-US"/>
          </a:p>
        </p:txBody>
      </p:sp>
    </p:spTree>
    <p:extLst>
      <p:ext uri="{BB962C8B-B14F-4D97-AF65-F5344CB8AC3E}">
        <p14:creationId xmlns:p14="http://schemas.microsoft.com/office/powerpoint/2010/main" val="420600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 June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113238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7"/>
          <p:cNvSpPr>
            <a:spLocks noGrp="1" noChangeArrowheads="1"/>
          </p:cNvSpPr>
          <p:nvPr>
            <p:ph type="sldNum" sz="quarter" idx="5"/>
          </p:nvPr>
        </p:nvSpPr>
        <p:spPr>
          <a:xfrm>
            <a:off x="5995151" y="9738077"/>
            <a:ext cx="533614" cy="184666"/>
          </a:xfr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2AF662-4A7B-4790-AA86-DA328320AAC4}" type="slidenum">
              <a:rPr kumimoji="0" lang="en-GB" sz="9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436226" name="doc id"/>
          <p:cNvSpPr>
            <a:spLocks noGrp="1" noChangeArrowheads="1"/>
          </p:cNvSpPr>
          <p:nvPr>
            <p:ph type="ftr" sz="quarter" idx="4"/>
          </p:nvPr>
        </p:nvSpPr>
        <p:spPr>
          <a:xfrm>
            <a:off x="5369793" y="114542"/>
            <a:ext cx="1158972" cy="123111"/>
          </a:xfrm>
          <a:noFill/>
          <a:ln>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0" normalizeH="0" baseline="0" noProof="0">
                <a:ln>
                  <a:noFill/>
                </a:ln>
                <a:solidFill>
                  <a:srgbClr val="000000"/>
                </a:solidFill>
                <a:effectLst/>
                <a:uLnTx/>
                <a:uFillTx/>
                <a:latin typeface="Arial"/>
                <a:ea typeface="+mn-ea"/>
                <a:cs typeface="Arial" charset="0"/>
              </a:rPr>
              <a:t>TOR-AAA123-20100608-</a:t>
            </a:r>
          </a:p>
        </p:txBody>
      </p:sp>
      <p:sp>
        <p:nvSpPr>
          <p:cNvPr id="436227" name="Rectangle 7"/>
          <p:cNvSpPr txBox="1">
            <a:spLocks noGrp="1" noChangeArrowheads="1"/>
          </p:cNvSpPr>
          <p:nvPr/>
        </p:nvSpPr>
        <p:spPr bwMode="auto">
          <a:xfrm>
            <a:off x="5995151" y="9738077"/>
            <a:ext cx="533614" cy="184666"/>
          </a:xfrm>
          <a:prstGeom prst="rect">
            <a:avLst/>
          </a:prstGeom>
          <a:noFill/>
          <a:ln w="9525">
            <a:noFill/>
            <a:miter lim="800000"/>
            <a:headEnd/>
            <a:tailEnd/>
          </a:ln>
        </p:spPr>
        <p:txBody>
          <a:bodyPr lIns="0" tIns="0" rIns="0" bIns="0" anchor="b">
            <a:spAutoFit/>
          </a:bodyPr>
          <a:lstStyle/>
          <a:p>
            <a:pPr marL="0" marR="0" lvl="0" indent="0" algn="r" defTabSz="911917" rtl="0" eaLnBrk="1" fontAlgn="auto" latinLnBrk="0" hangingPunct="1">
              <a:lnSpc>
                <a:spcPct val="100000"/>
              </a:lnSpc>
              <a:spcBef>
                <a:spcPts val="0"/>
              </a:spcBef>
              <a:spcAft>
                <a:spcPts val="0"/>
              </a:spcAft>
              <a:buClrTx/>
              <a:buSzTx/>
              <a:buFontTx/>
              <a:buNone/>
              <a:tabLst/>
              <a:defRPr/>
            </a:pPr>
            <a:fld id="{A53EE1CE-C3F8-4C21-BE9E-6435FCBA3907}" type="slidenum">
              <a:rPr kumimoji="0" lang="en-US" sz="1200" b="0" i="0" u="none" strike="noStrike" kern="1200" cap="none" spc="0" normalizeH="0" baseline="0" noProof="0">
                <a:ln>
                  <a:noFill/>
                </a:ln>
                <a:solidFill>
                  <a:srgbClr val="000000"/>
                </a:solidFill>
                <a:effectLst/>
                <a:uLnTx/>
                <a:uFillTx/>
                <a:latin typeface="Arial"/>
                <a:ea typeface="+mn-ea"/>
                <a:cs typeface="+mn-cs"/>
              </a:rPr>
              <a:pPr marL="0" marR="0" lvl="0" indent="0" algn="r" defTabSz="91191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36228" name="Rectangle 2"/>
          <p:cNvSpPr>
            <a:spLocks noGrp="1" noRot="1" noChangeAspect="1" noChangeArrowheads="1" noTextEdit="1"/>
          </p:cNvSpPr>
          <p:nvPr>
            <p:ph type="sldImg"/>
          </p:nvPr>
        </p:nvSpPr>
        <p:spPr>
          <a:xfrm>
            <a:off x="-2932113" y="2398713"/>
            <a:ext cx="13250863" cy="7454900"/>
          </a:xfrm>
          <a:ln/>
        </p:spPr>
      </p:sp>
      <p:sp>
        <p:nvSpPr>
          <p:cNvPr id="436229" name="Rectangle 3"/>
          <p:cNvSpPr>
            <a:spLocks noGrp="1" noChangeArrowheads="1"/>
          </p:cNvSpPr>
          <p:nvPr>
            <p:ph type="body" idx="1"/>
          </p:nvPr>
        </p:nvSpPr>
        <p:spPr>
          <a:xfrm>
            <a:off x="1301963" y="676134"/>
            <a:ext cx="4072094" cy="246221"/>
          </a:xfrm>
          <a:noFill/>
        </p:spPr>
        <p:txBody>
          <a:bodyPr/>
          <a:lstStyle/>
          <a:p>
            <a:pPr eaLnBrk="1" hangingPunct="1"/>
            <a:endParaRPr lang="en-US"/>
          </a:p>
        </p:txBody>
      </p:sp>
    </p:spTree>
    <p:extLst>
      <p:ext uri="{BB962C8B-B14F-4D97-AF65-F5344CB8AC3E}">
        <p14:creationId xmlns:p14="http://schemas.microsoft.com/office/powerpoint/2010/main" val="291988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 June 2024</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591795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fld id="{1DF34805-1F01-4BDA-A8CA-FCEA2B4BC8D0}" type="datetime3">
              <a:rPr lang="en-GB" smtClean="0"/>
              <a:pPr/>
              <a:t>2 June, 2024</a:t>
            </a:fld>
            <a:endParaRPr lang="en-GB" dirty="0"/>
          </a:p>
        </p:txBody>
      </p:sp>
      <p:sp>
        <p:nvSpPr>
          <p:cNvPr id="5" name="Slide Number Placeholder 4"/>
          <p:cNvSpPr>
            <a:spLocks noGrp="1"/>
          </p:cNvSpPr>
          <p:nvPr>
            <p:ph type="sldNum" sz="quarter" idx="5"/>
          </p:nvPr>
        </p:nvSpPr>
        <p:spPr/>
        <p:txBody>
          <a:bodyPr/>
          <a:lstStyle/>
          <a:p>
            <a:fld id="{CF5EBCF4-26FC-4F76-8DA1-52FDDC328D44}" type="slidenum">
              <a:rPr lang="en-GB" smtClean="0"/>
              <a:pPr/>
              <a:t>11</a:t>
            </a:fld>
            <a:endParaRPr lang="en-GB" dirty="0"/>
          </a:p>
        </p:txBody>
      </p:sp>
      <p:sp>
        <p:nvSpPr>
          <p:cNvPr id="17" name="Slide Image Placeholder 16">
            <a:extLst>
              <a:ext uri="{FF2B5EF4-FFF2-40B4-BE49-F238E27FC236}">
                <a16:creationId xmlns:a16="http://schemas.microsoft.com/office/drawing/2014/main" id="{07A417F8-66B5-4625-9623-03FEBCC07710}"/>
              </a:ext>
            </a:extLst>
          </p:cNvPr>
          <p:cNvSpPr>
            <a:spLocks noGrp="1" noRot="1" noChangeAspect="1"/>
          </p:cNvSpPr>
          <p:nvPr>
            <p:ph type="sldImg"/>
          </p:nvPr>
        </p:nvSpPr>
        <p:spPr>
          <a:xfrm>
            <a:off x="735013" y="563563"/>
            <a:ext cx="5632450" cy="3168650"/>
          </a:xfrm>
        </p:spPr>
      </p:sp>
    </p:spTree>
    <p:extLst>
      <p:ext uri="{BB962C8B-B14F-4D97-AF65-F5344CB8AC3E}">
        <p14:creationId xmlns:p14="http://schemas.microsoft.com/office/powerpoint/2010/main" val="9045018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2.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6.emf"/><Relationship Id="rId5" Type="http://schemas.openxmlformats.org/officeDocument/2006/relationships/tags" Target="../tags/tag87.xml"/><Relationship Id="rId10" Type="http://schemas.openxmlformats.org/officeDocument/2006/relationships/oleObject" Target="../embeddings/oleObject11.bin"/><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emf"/><Relationship Id="rId5" Type="http://schemas.openxmlformats.org/officeDocument/2006/relationships/tags" Target="../tags/tag95.xml"/><Relationship Id="rId10" Type="http://schemas.openxmlformats.org/officeDocument/2006/relationships/oleObject" Target="../embeddings/oleObject12.bin"/><Relationship Id="rId4" Type="http://schemas.openxmlformats.org/officeDocument/2006/relationships/tags" Target="../tags/tag9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1.xml"/><Relationship Id="rId7"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image" Target="../media/image2.png"/><Relationship Id="rId4" Type="http://schemas.openxmlformats.org/officeDocument/2006/relationships/tags" Target="../tags/tag102.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7.xml"/><Relationship Id="rId7" Type="http://schemas.openxmlformats.org/officeDocument/2006/relationships/image" Target="../media/image3.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10" Type="http://schemas.openxmlformats.org/officeDocument/2006/relationships/image" Target="../media/image1.emf"/><Relationship Id="rId4" Type="http://schemas.openxmlformats.org/officeDocument/2006/relationships/tags" Target="../tags/tag114.xml"/><Relationship Id="rId9"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1.xml"/><Relationship Id="rId7" Type="http://schemas.openxmlformats.org/officeDocument/2006/relationships/image" Target="../media/image3.emf"/><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142.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image" Target="../media/image1.emf"/><Relationship Id="rId4" Type="http://schemas.openxmlformats.org/officeDocument/2006/relationships/tags" Target="../tags/tag146.xml"/><Relationship Id="rId9" Type="http://schemas.openxmlformats.org/officeDocument/2006/relationships/oleObject" Target="../embeddings/oleObject19.bin"/></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52.xml"/><Relationship Id="rId7"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9"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58.xml"/><Relationship Id="rId7" Type="http://schemas.openxmlformats.org/officeDocument/2006/relationships/slideMaster" Target="../slideMasters/slideMaster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64.xml"/><Relationship Id="rId7" Type="http://schemas.openxmlformats.org/officeDocument/2006/relationships/slideMaster" Target="../slideMasters/slideMaster2.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10" Type="http://schemas.openxmlformats.org/officeDocument/2006/relationships/image" Target="../media/image5.png"/><Relationship Id="rId4" Type="http://schemas.openxmlformats.org/officeDocument/2006/relationships/tags" Target="../tags/tag165.xml"/><Relationship Id="rId9"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10" Type="http://schemas.openxmlformats.org/officeDocument/2006/relationships/image" Target="../media/image3.emf"/><Relationship Id="rId4" Type="http://schemas.openxmlformats.org/officeDocument/2006/relationships/tags" Target="../tags/tag171.xml"/><Relationship Id="rId9"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82.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image" Target="../media/image2.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1.emf"/><Relationship Id="rId5" Type="http://schemas.openxmlformats.org/officeDocument/2006/relationships/tags" Target="../tags/tag179.xml"/><Relationship Id="rId10" Type="http://schemas.openxmlformats.org/officeDocument/2006/relationships/oleObject" Target="../embeddings/oleObject24.bin"/><Relationship Id="rId4" Type="http://schemas.openxmlformats.org/officeDocument/2006/relationships/tags" Target="../tags/tag178.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2.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image" Target="../media/image1.emf"/><Relationship Id="rId5" Type="http://schemas.openxmlformats.org/officeDocument/2006/relationships/tags" Target="../tags/tag187.xml"/><Relationship Id="rId10" Type="http://schemas.openxmlformats.org/officeDocument/2006/relationships/oleObject" Target="../embeddings/oleObject25.bin"/><Relationship Id="rId4" Type="http://schemas.openxmlformats.org/officeDocument/2006/relationships/tags" Target="../tags/tag186.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2.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image" Target="../media/image3.emf"/><Relationship Id="rId5" Type="http://schemas.openxmlformats.org/officeDocument/2006/relationships/tags" Target="../tags/tag195.xml"/><Relationship Id="rId10" Type="http://schemas.openxmlformats.org/officeDocument/2006/relationships/oleObject" Target="../embeddings/oleObject26.bin"/><Relationship Id="rId4" Type="http://schemas.openxmlformats.org/officeDocument/2006/relationships/tags" Target="../tags/tag194.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06.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image" Target="../media/image2.pn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image" Target="../media/image1.emf"/><Relationship Id="rId5" Type="http://schemas.openxmlformats.org/officeDocument/2006/relationships/tags" Target="../tags/tag203.xml"/><Relationship Id="rId10" Type="http://schemas.openxmlformats.org/officeDocument/2006/relationships/oleObject" Target="../embeddings/oleObject27.bin"/><Relationship Id="rId4" Type="http://schemas.openxmlformats.org/officeDocument/2006/relationships/tags" Target="../tags/tag202.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3.emf"/><Relationship Id="rId5" Type="http://schemas.openxmlformats.org/officeDocument/2006/relationships/tags" Target="../tags/tag211.xml"/><Relationship Id="rId10" Type="http://schemas.openxmlformats.org/officeDocument/2006/relationships/oleObject" Target="../embeddings/oleObject28.bin"/><Relationship Id="rId4" Type="http://schemas.openxmlformats.org/officeDocument/2006/relationships/tags" Target="../tags/tag210.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media/image8.png"/><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image" Target="../media/image2.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image" Target="../media/image3.emf"/><Relationship Id="rId5" Type="http://schemas.openxmlformats.org/officeDocument/2006/relationships/tags" Target="../tags/tag219.xml"/><Relationship Id="rId10" Type="http://schemas.openxmlformats.org/officeDocument/2006/relationships/oleObject" Target="../embeddings/oleObject29.bin"/><Relationship Id="rId4" Type="http://schemas.openxmlformats.org/officeDocument/2006/relationships/tags" Target="../tags/tag218.xml"/><Relationship Id="rId9" Type="http://schemas.openxmlformats.org/officeDocument/2006/relationships/slideMaster" Target="../slideMasters/slideMaster2.xml"/><Relationship Id="rId1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image" Target="../media/image8.png"/><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image" Target="../media/image2.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1.emf"/><Relationship Id="rId5" Type="http://schemas.openxmlformats.org/officeDocument/2006/relationships/tags" Target="../tags/tag227.xml"/><Relationship Id="rId10" Type="http://schemas.openxmlformats.org/officeDocument/2006/relationships/oleObject" Target="../embeddings/oleObject30.bin"/><Relationship Id="rId4" Type="http://schemas.openxmlformats.org/officeDocument/2006/relationships/tags" Target="../tags/tag226.xml"/><Relationship Id="rId9" Type="http://schemas.openxmlformats.org/officeDocument/2006/relationships/slideMaster" Target="../slideMasters/slideMaster2.xml"/><Relationship Id="rId1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image" Target="../media/image8.png"/><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2.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image" Target="../media/image3.emf"/><Relationship Id="rId5" Type="http://schemas.openxmlformats.org/officeDocument/2006/relationships/tags" Target="../tags/tag235.xml"/><Relationship Id="rId10" Type="http://schemas.openxmlformats.org/officeDocument/2006/relationships/oleObject" Target="../embeddings/oleObject31.bin"/><Relationship Id="rId4" Type="http://schemas.openxmlformats.org/officeDocument/2006/relationships/tags" Target="../tags/tag234.xml"/><Relationship Id="rId9" Type="http://schemas.openxmlformats.org/officeDocument/2006/relationships/slideMaster" Target="../slideMasters/slideMaster2.xml"/><Relationship Id="rId14" Type="http://schemas.microsoft.com/office/2007/relationships/hdphoto" Target="../media/hdphoto1.wdp"/></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41.xml"/><Relationship Id="rId7" Type="http://schemas.openxmlformats.org/officeDocument/2006/relationships/slideMaster" Target="../slideMasters/slideMaster2.xml"/><Relationship Id="rId12" Type="http://schemas.microsoft.com/office/2007/relationships/hdphoto" Target="../media/hdphoto1.wdp"/><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8.png"/><Relationship Id="rId5" Type="http://schemas.openxmlformats.org/officeDocument/2006/relationships/tags" Target="../tags/tag243.xml"/><Relationship Id="rId10" Type="http://schemas.openxmlformats.org/officeDocument/2006/relationships/image" Target="../media/image2.png"/><Relationship Id="rId4" Type="http://schemas.openxmlformats.org/officeDocument/2006/relationships/tags" Target="../tags/tag242.xml"/><Relationship Id="rId9"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7.xml"/><Relationship Id="rId7" Type="http://schemas.openxmlformats.org/officeDocument/2006/relationships/image" Target="../media/image3.emf"/><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oleObject" Target="../embeddings/oleObject33.bin"/><Relationship Id="rId5" Type="http://schemas.openxmlformats.org/officeDocument/2006/relationships/slideMaster" Target="../slideMasters/slideMaster2.xml"/><Relationship Id="rId10" Type="http://schemas.microsoft.com/office/2007/relationships/hdphoto" Target="../media/hdphoto1.wdp"/><Relationship Id="rId4" Type="http://schemas.openxmlformats.org/officeDocument/2006/relationships/tags" Target="../tags/tag248.xml"/><Relationship Id="rId9"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5.png"/><Relationship Id="rId4" Type="http://schemas.openxmlformats.org/officeDocument/2006/relationships/tags" Target="../tags/tag49.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3.emf"/><Relationship Id="rId4" Type="http://schemas.openxmlformats.org/officeDocument/2006/relationships/tags" Target="../tags/tag55.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emf"/><Relationship Id="rId5" Type="http://schemas.openxmlformats.org/officeDocument/2006/relationships/tags" Target="../tags/tag79.xml"/><Relationship Id="rId10" Type="http://schemas.openxmlformats.org/officeDocument/2006/relationships/oleObject" Target="../embeddings/oleObject10.bin"/><Relationship Id="rId4" Type="http://schemas.openxmlformats.org/officeDocument/2006/relationships/tags" Target="../tags/tag7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627068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511341F-298D-62EC-28D1-B40BBD920B69}"/>
              </a:ext>
            </a:extLst>
          </p:cNvPr>
          <p:cNvPicPr>
            <a:picLocks noChangeAspect="1"/>
          </p:cNvPicPr>
          <p:nvPr userDrawn="1"/>
        </p:nvPicPr>
        <p:blipFill>
          <a:blip r:embed="rId9"/>
          <a:stretch>
            <a:fillRect/>
          </a:stretch>
        </p:blipFill>
        <p:spPr>
          <a:xfrm>
            <a:off x="0" y="0"/>
            <a:ext cx="12191999"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232602" y="5992816"/>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232602" y="4246447"/>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232602" y="2771184"/>
            <a:ext cx="9726795"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400" dirty="0"/>
            </a:lvl1pPr>
          </a:lstStyle>
          <a:p>
            <a:pPr lvl="0"/>
            <a:r>
              <a:rPr lang="en-US"/>
              <a:t>Click to edit Master title style</a:t>
            </a:r>
            <a:endParaRPr lang="en-US" dirty="0"/>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5D3F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1078610"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8" name="Picture 7">
            <a:extLst>
              <a:ext uri="{FF2B5EF4-FFF2-40B4-BE49-F238E27FC236}">
                <a16:creationId xmlns:a16="http://schemas.microsoft.com/office/drawing/2014/main" id="{8A22AEB6-B543-A357-BBE0-B630541DCEF5}"/>
              </a:ext>
            </a:extLst>
          </p:cNvPr>
          <p:cNvPicPr>
            <a:picLocks noChangeAspect="1"/>
          </p:cNvPicPr>
          <p:nvPr userDrawn="1"/>
        </p:nvPicPr>
        <p:blipFill rotWithShape="1">
          <a:blip r:embed="rId12"/>
          <a:srcRect t="91215" r="92578"/>
          <a:stretch/>
        </p:blipFill>
        <p:spPr bwMode="ltGray">
          <a:xfrm>
            <a:off x="0" y="6255544"/>
            <a:ext cx="904875" cy="602455"/>
          </a:xfrm>
          <a:prstGeom prst="rect">
            <a:avLst/>
          </a:prstGeom>
        </p:spPr>
      </p:pic>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5D3F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7" name="Picture 6">
            <a:extLst>
              <a:ext uri="{FF2B5EF4-FFF2-40B4-BE49-F238E27FC236}">
                <a16:creationId xmlns:a16="http://schemas.microsoft.com/office/drawing/2014/main" id="{2895CC11-6BBA-C24E-08B3-24D466290655}"/>
              </a:ext>
            </a:extLst>
          </p:cNvPr>
          <p:cNvPicPr>
            <a:picLocks noChangeAspect="1"/>
          </p:cNvPicPr>
          <p:nvPr userDrawn="1"/>
        </p:nvPicPr>
        <p:blipFill rotWithShape="1">
          <a:blip r:embed="rId12"/>
          <a:srcRect t="91215" r="92578"/>
          <a:stretch/>
        </p:blipFill>
        <p:spPr bwMode="ltGray">
          <a:xfrm>
            <a:off x="0" y="6255544"/>
            <a:ext cx="904875" cy="602455"/>
          </a:xfrm>
          <a:prstGeom prst="rect">
            <a:avLst/>
          </a:prstGeom>
        </p:spPr>
      </p:pic>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557089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E2D0B52-F652-1B12-9869-870E41C41D1A}"/>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buClr>
                <a:schemeClr val="tx2"/>
              </a:buClr>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buClr>
                  <a:schemeClr val="tx2"/>
                </a:buClr>
                <a:defRPr/>
              </a:pPr>
              <a:t>‹#›</a:t>
            </a:fld>
            <a:endParaRPr lang="en-US" sz="900" b="0" dirty="0">
              <a:solidFill>
                <a:schemeClr val="tx2"/>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chemeClr val="tx2"/>
              </a:buClr>
            </a:pPr>
            <a:r>
              <a:rPr lang="en-US" sz="800" dirty="0">
                <a:solidFill>
                  <a:schemeClr val="tx2"/>
                </a:solidFill>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3" name="Picture 2">
            <a:extLst>
              <a:ext uri="{FF2B5EF4-FFF2-40B4-BE49-F238E27FC236}">
                <a16:creationId xmlns:a16="http://schemas.microsoft.com/office/drawing/2014/main" id="{27C2F91E-CB46-91E5-772D-8284A5E115A3}"/>
              </a:ext>
            </a:extLst>
          </p:cNvPr>
          <p:cNvPicPr>
            <a:picLocks noChangeAspect="1"/>
          </p:cNvPicPr>
          <p:nvPr userDrawn="1"/>
        </p:nvPicPr>
        <p:blipFill rotWithShape="1">
          <a:blip r:embed="rId8"/>
          <a:srcRect t="91215" r="92578"/>
          <a:stretch/>
        </p:blipFill>
        <p:spPr bwMode="ltGray">
          <a:xfrm>
            <a:off x="0" y="6255544"/>
            <a:ext cx="904875" cy="602455"/>
          </a:xfrm>
          <a:prstGeom prst="rect">
            <a:avLst/>
          </a:prstGeom>
        </p:spPr>
      </p:pic>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2">
            <a:extLst>
              <a:ext uri="{FF2B5EF4-FFF2-40B4-BE49-F238E27FC236}">
                <a16:creationId xmlns:a16="http://schemas.microsoft.com/office/drawing/2014/main" id="{A1F63D3E-9486-5DED-374B-D9D928EBEF43}"/>
              </a:ext>
            </a:extLst>
          </p:cNvPr>
          <p:cNvPicPr>
            <a:picLocks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67250" y="3090863"/>
            <a:ext cx="2857500"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414492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a:lstStyle/>
          <a:p>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D1A5E303-71C7-4CBA-843E-F89BEE4870B0}"/>
              </a:ext>
            </a:extLst>
          </p:cNvPr>
          <p:cNvSpPr>
            <a:spLocks noGrp="1"/>
          </p:cNvSpPr>
          <p:nvPr>
            <p:ph type="body" sz="quarter" idx="17" hasCustomPrompt="1"/>
            <p:custDataLst>
              <p:tags r:id="rId7"/>
            </p:custDataLst>
          </p:nvPr>
        </p:nvSpPr>
        <p:spPr>
          <a:xfrm>
            <a:off x="7156704" y="89319"/>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2226742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471610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791E6503-18E5-F87F-0ECD-C00E43DD55EF}"/>
              </a:ext>
            </a:extLst>
          </p:cNvPr>
          <p:cNvPicPr>
            <a:picLocks noChangeAspect="1"/>
          </p:cNvPicPr>
          <p:nvPr userDrawn="1"/>
        </p:nvPicPr>
        <p:blipFill>
          <a:blip r:embed="rId8"/>
          <a:stretch>
            <a:fillRect/>
          </a:stretch>
        </p:blipFill>
        <p:spPr>
          <a:xfrm>
            <a:off x="0" y="0"/>
            <a:ext cx="12191999" cy="6858000"/>
          </a:xfrm>
          <a:prstGeom prst="rect">
            <a:avLst/>
          </a:prstGeom>
        </p:spPr>
      </p:pic>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2"/>
            </p:custDataLst>
          </p:nvPr>
        </p:nvSpPr>
        <p:spPr>
          <a:xfrm>
            <a:off x="1232602" y="5992816"/>
            <a:ext cx="9726795" cy="215444"/>
          </a:xfrm>
          <a:prstGeom prst="rect">
            <a:avLst/>
          </a:prstGeom>
        </p:spPr>
        <p:txBody>
          <a:bodyPr vert="horz" wrap="square" lIns="0" tIns="0" rIns="0" bIns="0" rtlCol="0">
            <a:spAutoFit/>
          </a:bodyPr>
          <a:lstStyle>
            <a:lvl1pPr>
              <a:buClr>
                <a:schemeClr val="tx2"/>
              </a:buClr>
              <a:defRPr lang="en-US" sz="1400" dirty="0">
                <a:solidFill>
                  <a:schemeClr val="tx2"/>
                </a:solidFill>
              </a:defRPr>
            </a:lvl1pPr>
          </a:lstStyle>
          <a:p>
            <a:pPr lvl="0">
              <a:buNone/>
            </a:pPr>
            <a:r>
              <a:rPr lang="en-US" dirty="0"/>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3"/>
            </p:custDataLst>
          </p:nvPr>
        </p:nvSpPr>
        <p:spPr>
          <a:xfrm>
            <a:off x="1232602" y="4246447"/>
            <a:ext cx="9726795" cy="307777"/>
          </a:xfrm>
          <a:prstGeom prst="rect">
            <a:avLst/>
          </a:prstGeom>
        </p:spPr>
        <p:txBody>
          <a:bodyPr vert="horz" wrap="square" lIns="0" tIns="0" rIns="0" bIns="0" rtlCol="0">
            <a:spAutoFit/>
          </a:bodyPr>
          <a:lstStyle>
            <a:lvl1pPr>
              <a:buClr>
                <a:schemeClr val="tx2"/>
              </a:buClr>
              <a:defRPr lang="en-US" sz="2000" dirty="0">
                <a:solidFill>
                  <a:schemeClr val="tx2"/>
                </a:solidFill>
              </a:defRPr>
            </a:lvl1pPr>
          </a:lstStyle>
          <a:p>
            <a:pPr lvl="0">
              <a:buNone/>
            </a:pPr>
            <a:r>
              <a:rPr lang="en-US" dirty="0"/>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4"/>
            </p:custDataLst>
          </p:nvPr>
        </p:nvSpPr>
        <p:spPr>
          <a:xfrm>
            <a:off x="1232602" y="2771184"/>
            <a:ext cx="9726795" cy="1354217"/>
          </a:xfrm>
          <a:prstGeom prst="rect">
            <a:avLst/>
          </a:prstGeom>
        </p:spPr>
        <p:txBody>
          <a:bodyPr vert="horz" wrap="square" lIns="0" tIns="0" rIns="0" bIns="0" rtlCol="0" anchor="b" anchorCtr="0">
            <a:normAutofit/>
          </a:bodyPr>
          <a:lstStyle>
            <a:lvl1pPr>
              <a:buClr>
                <a:schemeClr val="tx2"/>
              </a:buClr>
              <a:defRPr lang="en-US" sz="4400" dirty="0">
                <a:solidFill>
                  <a:schemeClr val="bg1"/>
                </a:solidFill>
              </a:defRPr>
            </a:lvl1pPr>
          </a:lstStyle>
          <a:p>
            <a:pPr lvl="0"/>
            <a:r>
              <a:rPr lang="en-US" dirty="0"/>
              <a:t>Click to edit Master title style</a:t>
            </a:r>
          </a:p>
        </p:txBody>
      </p:sp>
    </p:spTree>
    <p:extLst>
      <p:ext uri="{BB962C8B-B14F-4D97-AF65-F5344CB8AC3E}">
        <p14:creationId xmlns:p14="http://schemas.microsoft.com/office/powerpoint/2010/main" val="268859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ctr" anchorCtr="0">
            <a:noAutofit/>
          </a:bodyPr>
          <a:lstStyle>
            <a:lvl1pPr>
              <a:defRPr lang="en-US" b="0"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890677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buClr>
                <a:schemeClr val="tx2"/>
              </a:buClr>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buClr>
                  <a:schemeClr val="tx2"/>
                </a:buClr>
                <a:defRPr/>
              </a:pPr>
              <a:t>‹#›</a:t>
            </a:fld>
            <a:endParaRPr lang="en-US" sz="900" b="0" dirty="0">
              <a:solidFill>
                <a:schemeClr val="tx2"/>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tx2"/>
                </a:solidFill>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ctr" anchorCtr="0">
            <a:noAutofit/>
          </a:bodyPr>
          <a:lstStyle>
            <a:lvl1pPr>
              <a:defRPr lang="en-US" b="0" dirty="0">
                <a:solidFill>
                  <a:schemeClr val="accent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443840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7A9C7A7-849C-5C79-C4BA-3585E9C6DFBB}"/>
              </a:ext>
            </a:extLst>
          </p:cNvPr>
          <p:cNvPicPr>
            <a:picLocks noChangeAspect="1"/>
          </p:cNvPicPr>
          <p:nvPr userDrawn="1"/>
        </p:nvPicPr>
        <p:blipFill>
          <a:blip r:embed="rId10"/>
          <a:stretch>
            <a:fillRect/>
          </a:stretch>
        </p:blipFill>
        <p:spPr bwMode="ltGray">
          <a:xfrm>
            <a:off x="0" y="0"/>
            <a:ext cx="12191999" cy="6858000"/>
          </a:xfrm>
          <a:prstGeom prst="rect">
            <a:avLst/>
          </a:prstGeom>
        </p:spPr>
      </p:pic>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bwMode="ltGray">
          <a:xfrm>
            <a:off x="554736" y="3090446"/>
            <a:ext cx="11082528" cy="677108"/>
          </a:xfrm>
        </p:spPr>
        <p:txBody>
          <a:bodyPr vert="horz" anchor="b">
            <a:noAutofit/>
          </a:bodyPr>
          <a:lstStyle>
            <a:lvl1pPr algn="ctr" rtl="0">
              <a:lnSpc>
                <a:spcPct val="100000"/>
              </a:lnSpc>
              <a:defRPr sz="4400"/>
            </a:lvl1pPr>
          </a:lstStyle>
          <a:p>
            <a:r>
              <a:rPr lang="en-US" dirty="0"/>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ltGray">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68219"/>
            <a:ext cx="9180576" cy="499239"/>
          </a:xfrm>
          <a:prstGeom prst="rect">
            <a:avLst/>
          </a:prstGeom>
        </p:spPr>
        <p:txBody>
          <a:bodyPr vert="horz">
            <a:spAutoFit/>
          </a:bodyPr>
          <a:lstStyle>
            <a:lvl1pPr rtl="0">
              <a:lnSpc>
                <a:spcPct val="105000"/>
              </a:lnSpc>
              <a:defRPr sz="3400"/>
            </a:lvl1pPr>
          </a:lstStyle>
          <a:p>
            <a:r>
              <a:rPr lang="en-US"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1625065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ltGray">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2"/>
                </a:solidFill>
              </a:defRPr>
            </a:lvl1pPr>
          </a:lstStyle>
          <a:p>
            <a:r>
              <a:rPr lang="en-US"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293E5D6A-9642-890A-1CF9-14290E7BE774}"/>
              </a:ext>
            </a:extLst>
          </p:cNvPr>
          <p:cNvPicPr>
            <a:picLocks noChangeAspect="1"/>
          </p:cNvPicPr>
          <p:nvPr userDrawn="1"/>
        </p:nvPicPr>
        <p:blipFill rotWithShape="1">
          <a:blip r:embed="rId12"/>
          <a:srcRect t="91215" r="92578"/>
          <a:stretch/>
        </p:blipFill>
        <p:spPr>
          <a:xfrm>
            <a:off x="0" y="6255544"/>
            <a:ext cx="904875" cy="602455"/>
          </a:xfrm>
          <a:prstGeom prst="rect">
            <a:avLst/>
          </a:prstGeom>
        </p:spPr>
      </p:pic>
    </p:spTree>
    <p:extLst>
      <p:ext uri="{BB962C8B-B14F-4D97-AF65-F5344CB8AC3E}">
        <p14:creationId xmlns:p14="http://schemas.microsoft.com/office/powerpoint/2010/main" val="4199818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652794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ltGray">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bg2"/>
                </a:solidFill>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8" name="Picture 7">
            <a:extLst>
              <a:ext uri="{FF2B5EF4-FFF2-40B4-BE49-F238E27FC236}">
                <a16:creationId xmlns:a16="http://schemas.microsoft.com/office/drawing/2014/main" id="{2CE17F11-0E77-0522-B1EC-25D96EF23B51}"/>
              </a:ext>
            </a:extLst>
          </p:cNvPr>
          <p:cNvPicPr>
            <a:picLocks noChangeAspect="1"/>
          </p:cNvPicPr>
          <p:nvPr userDrawn="1"/>
        </p:nvPicPr>
        <p:blipFill rotWithShape="1">
          <a:blip r:embed="rId12"/>
          <a:srcRect t="91215" r="92578"/>
          <a:stretch/>
        </p:blipFill>
        <p:spPr>
          <a:xfrm>
            <a:off x="0" y="6255544"/>
            <a:ext cx="904875" cy="602455"/>
          </a:xfrm>
          <a:prstGeom prst="rect">
            <a:avLst/>
          </a:prstGeom>
        </p:spPr>
      </p:pic>
    </p:spTree>
    <p:extLst>
      <p:ext uri="{BB962C8B-B14F-4D97-AF65-F5344CB8AC3E}">
        <p14:creationId xmlns:p14="http://schemas.microsoft.com/office/powerpoint/2010/main" val="42869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2037229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ltGray">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2"/>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8" name="Picture 7">
            <a:extLst>
              <a:ext uri="{FF2B5EF4-FFF2-40B4-BE49-F238E27FC236}">
                <a16:creationId xmlns:a16="http://schemas.microsoft.com/office/drawing/2014/main" id="{91CAEA28-3479-E338-BF96-BE304C21E524}"/>
              </a:ext>
            </a:extLst>
          </p:cNvPr>
          <p:cNvPicPr>
            <a:picLocks noChangeAspect="1"/>
          </p:cNvPicPr>
          <p:nvPr userDrawn="1"/>
        </p:nvPicPr>
        <p:blipFill rotWithShape="1">
          <a:blip r:embed="rId12"/>
          <a:srcRect t="91215" r="92578"/>
          <a:stretch/>
        </p:blipFill>
        <p:spPr>
          <a:xfrm>
            <a:off x="0" y="6255544"/>
            <a:ext cx="904875" cy="602455"/>
          </a:xfrm>
          <a:prstGeom prst="rect">
            <a:avLst/>
          </a:prstGeom>
        </p:spPr>
      </p:pic>
    </p:spTree>
    <p:extLst>
      <p:ext uri="{BB962C8B-B14F-4D97-AF65-F5344CB8AC3E}">
        <p14:creationId xmlns:p14="http://schemas.microsoft.com/office/powerpoint/2010/main" val="1687739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604031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bg2"/>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ltGray">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1078610"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8" name="Picture 7">
            <a:extLst>
              <a:ext uri="{FF2B5EF4-FFF2-40B4-BE49-F238E27FC236}">
                <a16:creationId xmlns:a16="http://schemas.microsoft.com/office/drawing/2014/main" id="{87ED66C0-6BDB-DC39-C5DF-2455CD95A7B4}"/>
              </a:ext>
            </a:extLst>
          </p:cNvPr>
          <p:cNvPicPr>
            <a:picLocks noChangeAspect="1"/>
          </p:cNvPicPr>
          <p:nvPr userDrawn="1"/>
        </p:nvPicPr>
        <p:blipFill rotWithShape="1">
          <a:blip r:embed="rId12"/>
          <a:srcRect t="91215" r="92578"/>
          <a:stretch/>
        </p:blipFill>
        <p:spPr>
          <a:xfrm>
            <a:off x="0" y="6255544"/>
            <a:ext cx="904875" cy="602455"/>
          </a:xfrm>
          <a:prstGeom prst="rect">
            <a:avLst/>
          </a:prstGeom>
        </p:spPr>
      </p:pic>
    </p:spTree>
    <p:extLst>
      <p:ext uri="{BB962C8B-B14F-4D97-AF65-F5344CB8AC3E}">
        <p14:creationId xmlns:p14="http://schemas.microsoft.com/office/powerpoint/2010/main" val="3423422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996124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ltGray">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2"/>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7" name="Picture 6">
            <a:extLst>
              <a:ext uri="{FF2B5EF4-FFF2-40B4-BE49-F238E27FC236}">
                <a16:creationId xmlns:a16="http://schemas.microsoft.com/office/drawing/2014/main" id="{45234D1E-518C-6B07-E7CF-B15C9784849C}"/>
              </a:ext>
            </a:extLst>
          </p:cNvPr>
          <p:cNvPicPr>
            <a:picLocks noChangeAspect="1"/>
          </p:cNvPicPr>
          <p:nvPr userDrawn="1"/>
        </p:nvPicPr>
        <p:blipFill rotWithShape="1">
          <a:blip r:embed="rId12"/>
          <a:srcRect t="91215" r="92578"/>
          <a:stretch/>
        </p:blipFill>
        <p:spPr>
          <a:xfrm>
            <a:off x="0" y="6255544"/>
            <a:ext cx="904875" cy="602455"/>
          </a:xfrm>
          <a:prstGeom prst="rect">
            <a:avLst/>
          </a:prstGeom>
        </p:spPr>
      </p:pic>
    </p:spTree>
    <p:extLst>
      <p:ext uri="{BB962C8B-B14F-4D97-AF65-F5344CB8AC3E}">
        <p14:creationId xmlns:p14="http://schemas.microsoft.com/office/powerpoint/2010/main" val="1791182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2413651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bwMode="ltGray">
          <a:xfrm>
            <a:off x="554736" y="172212"/>
            <a:ext cx="5065776" cy="731520"/>
          </a:xfrm>
        </p:spPr>
        <p:txBody>
          <a:bodyPr vert="horz"/>
          <a:lstStyle>
            <a:lvl1pPr rtl="0">
              <a:defRPr>
                <a:solidFill>
                  <a:schemeClr val="tx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bwMode="ltGray">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dirty="0"/>
              <a:t>Add tracker</a:t>
            </a:r>
          </a:p>
        </p:txBody>
      </p:sp>
      <p:grpSp>
        <p:nvGrpSpPr>
          <p:cNvPr id="11" name="Group 10">
            <a:extLst>
              <a:ext uri="{FF2B5EF4-FFF2-40B4-BE49-F238E27FC236}">
                <a16:creationId xmlns:a16="http://schemas.microsoft.com/office/drawing/2014/main" id="{A2CDCE6E-176B-3F22-9F69-6413200B1908}"/>
              </a:ext>
            </a:extLst>
          </p:cNvPr>
          <p:cNvGrpSpPr/>
          <p:nvPr userDrawn="1"/>
        </p:nvGrpSpPr>
        <p:grpSpPr bwMode="ltGray">
          <a:xfrm>
            <a:off x="0" y="6255544"/>
            <a:ext cx="904875" cy="602455"/>
            <a:chOff x="0" y="6255544"/>
            <a:chExt cx="904875" cy="602455"/>
          </a:xfrm>
        </p:grpSpPr>
        <p:pic>
          <p:nvPicPr>
            <p:cNvPr id="12" name="Picture 11">
              <a:extLst>
                <a:ext uri="{FF2B5EF4-FFF2-40B4-BE49-F238E27FC236}">
                  <a16:creationId xmlns:a16="http://schemas.microsoft.com/office/drawing/2014/main" id="{1FD1F038-5FB5-A76D-4AFF-EE44F29F2267}"/>
                </a:ext>
              </a:extLst>
            </p:cNvPr>
            <p:cNvPicPr>
              <a:picLocks noChangeAspect="1"/>
            </p:cNvPicPr>
            <p:nvPr userDrawn="1"/>
          </p:nvPicPr>
          <p:blipFill rotWithShape="1">
            <a:blip r:embed="rId12"/>
            <a:srcRect t="91215" r="92578"/>
            <a:stretch/>
          </p:blipFill>
          <p:spPr bwMode="ltGray">
            <a:xfrm>
              <a:off x="0" y="6255544"/>
              <a:ext cx="904875" cy="602455"/>
            </a:xfrm>
            <a:prstGeom prst="rect">
              <a:avLst/>
            </a:prstGeom>
          </p:spPr>
        </p:pic>
        <p:pic>
          <p:nvPicPr>
            <p:cNvPr id="13" name="Picture 12">
              <a:extLst>
                <a:ext uri="{FF2B5EF4-FFF2-40B4-BE49-F238E27FC236}">
                  <a16:creationId xmlns:a16="http://schemas.microsoft.com/office/drawing/2014/main" id="{F4B4BDB5-D5C0-FACE-613C-11B1708DA6C2}"/>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100000"/>
                      </a14:imgEffect>
                    </a14:imgLayer>
                  </a14:imgProps>
                </a:ext>
              </a:extLst>
            </a:blip>
            <a:srcRect l="4004" t="94052" r="92578"/>
            <a:stretch/>
          </p:blipFill>
          <p:spPr bwMode="ltGray">
            <a:xfrm>
              <a:off x="488156" y="6450012"/>
              <a:ext cx="416719" cy="407987"/>
            </a:xfrm>
            <a:prstGeom prst="rect">
              <a:avLst/>
            </a:prstGeom>
          </p:spPr>
        </p:pic>
      </p:grpSp>
    </p:spTree>
    <p:extLst>
      <p:ext uri="{BB962C8B-B14F-4D97-AF65-F5344CB8AC3E}">
        <p14:creationId xmlns:p14="http://schemas.microsoft.com/office/powerpoint/2010/main" val="3617873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516603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1078610"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bwMode="ltGray">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bwMode="ltGray">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dirty="0"/>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bwMode="ltGray">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grpSp>
        <p:nvGrpSpPr>
          <p:cNvPr id="13" name="Group 12">
            <a:extLst>
              <a:ext uri="{FF2B5EF4-FFF2-40B4-BE49-F238E27FC236}">
                <a16:creationId xmlns:a16="http://schemas.microsoft.com/office/drawing/2014/main" id="{A31EEAF7-BA9D-4E5F-FDF1-7D9F7251C246}"/>
              </a:ext>
            </a:extLst>
          </p:cNvPr>
          <p:cNvGrpSpPr/>
          <p:nvPr userDrawn="1"/>
        </p:nvGrpSpPr>
        <p:grpSpPr bwMode="ltGray">
          <a:xfrm>
            <a:off x="0" y="6255544"/>
            <a:ext cx="904875" cy="602455"/>
            <a:chOff x="0" y="6255544"/>
            <a:chExt cx="904875" cy="602455"/>
          </a:xfrm>
        </p:grpSpPr>
        <p:pic>
          <p:nvPicPr>
            <p:cNvPr id="14" name="Picture 13">
              <a:extLst>
                <a:ext uri="{FF2B5EF4-FFF2-40B4-BE49-F238E27FC236}">
                  <a16:creationId xmlns:a16="http://schemas.microsoft.com/office/drawing/2014/main" id="{10900064-56A3-DF20-CF04-57A5ECE93A43}"/>
                </a:ext>
              </a:extLst>
            </p:cNvPr>
            <p:cNvPicPr>
              <a:picLocks noChangeAspect="1"/>
            </p:cNvPicPr>
            <p:nvPr userDrawn="1"/>
          </p:nvPicPr>
          <p:blipFill rotWithShape="1">
            <a:blip r:embed="rId12"/>
            <a:srcRect t="91215" r="92578"/>
            <a:stretch/>
          </p:blipFill>
          <p:spPr bwMode="ltGray">
            <a:xfrm>
              <a:off x="0" y="6255544"/>
              <a:ext cx="904875" cy="602455"/>
            </a:xfrm>
            <a:prstGeom prst="rect">
              <a:avLst/>
            </a:prstGeom>
          </p:spPr>
        </p:pic>
        <p:pic>
          <p:nvPicPr>
            <p:cNvPr id="15" name="Picture 14">
              <a:extLst>
                <a:ext uri="{FF2B5EF4-FFF2-40B4-BE49-F238E27FC236}">
                  <a16:creationId xmlns:a16="http://schemas.microsoft.com/office/drawing/2014/main" id="{F9FF7FBF-FC67-7E3B-DE39-F0EDDC7179F6}"/>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100000"/>
                      </a14:imgEffect>
                    </a14:imgLayer>
                  </a14:imgProps>
                </a:ext>
              </a:extLst>
            </a:blip>
            <a:srcRect l="4004" t="94052" r="92578"/>
            <a:stretch/>
          </p:blipFill>
          <p:spPr bwMode="ltGray">
            <a:xfrm>
              <a:off x="488156" y="6450012"/>
              <a:ext cx="416719" cy="407987"/>
            </a:xfrm>
            <a:prstGeom prst="rect">
              <a:avLst/>
            </a:prstGeom>
          </p:spPr>
        </p:pic>
      </p:grpSp>
    </p:spTree>
    <p:extLst>
      <p:ext uri="{BB962C8B-B14F-4D97-AF65-F5344CB8AC3E}">
        <p14:creationId xmlns:p14="http://schemas.microsoft.com/office/powerpoint/2010/main" val="4271994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40094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bwMode="ltGray">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bwMode="ltGray">
          <a:xfrm>
            <a:off x="554736" y="2744369"/>
            <a:ext cx="2514600" cy="769441"/>
          </a:xfrm>
        </p:spPr>
        <p:txBody>
          <a:bodyPr vert="horz" anchor="b">
            <a:noAutofit/>
          </a:bodyPr>
          <a:lstStyle>
            <a:lvl1pPr rtl="0">
              <a:defRPr>
                <a:solidFill>
                  <a:schemeClr val="tx1"/>
                </a:solidFill>
              </a:defRPr>
            </a:lvl1pPr>
          </a:lstStyle>
          <a:p>
            <a:r>
              <a:rPr lang="en-US" dirty="0"/>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bwMode="ltGray">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grpSp>
        <p:nvGrpSpPr>
          <p:cNvPr id="9" name="Group 8">
            <a:extLst>
              <a:ext uri="{FF2B5EF4-FFF2-40B4-BE49-F238E27FC236}">
                <a16:creationId xmlns:a16="http://schemas.microsoft.com/office/drawing/2014/main" id="{F8CFA069-B997-4CB3-0FCF-F83DC189357B}"/>
              </a:ext>
            </a:extLst>
          </p:cNvPr>
          <p:cNvGrpSpPr/>
          <p:nvPr userDrawn="1"/>
        </p:nvGrpSpPr>
        <p:grpSpPr bwMode="ltGray">
          <a:xfrm>
            <a:off x="0" y="6255544"/>
            <a:ext cx="904875" cy="602455"/>
            <a:chOff x="0" y="6255544"/>
            <a:chExt cx="904875" cy="602455"/>
          </a:xfrm>
        </p:grpSpPr>
        <p:pic>
          <p:nvPicPr>
            <p:cNvPr id="13" name="Picture 12">
              <a:extLst>
                <a:ext uri="{FF2B5EF4-FFF2-40B4-BE49-F238E27FC236}">
                  <a16:creationId xmlns:a16="http://schemas.microsoft.com/office/drawing/2014/main" id="{1EA788B7-BD22-DC01-3D7F-D2BFC41A3ECE}"/>
                </a:ext>
              </a:extLst>
            </p:cNvPr>
            <p:cNvPicPr>
              <a:picLocks noChangeAspect="1"/>
            </p:cNvPicPr>
            <p:nvPr userDrawn="1"/>
          </p:nvPicPr>
          <p:blipFill rotWithShape="1">
            <a:blip r:embed="rId12"/>
            <a:srcRect t="91215" r="92578"/>
            <a:stretch/>
          </p:blipFill>
          <p:spPr bwMode="ltGray">
            <a:xfrm>
              <a:off x="0" y="6255544"/>
              <a:ext cx="904875" cy="602455"/>
            </a:xfrm>
            <a:prstGeom prst="rect">
              <a:avLst/>
            </a:prstGeom>
          </p:spPr>
        </p:pic>
        <p:pic>
          <p:nvPicPr>
            <p:cNvPr id="14" name="Picture 13">
              <a:extLst>
                <a:ext uri="{FF2B5EF4-FFF2-40B4-BE49-F238E27FC236}">
                  <a16:creationId xmlns:a16="http://schemas.microsoft.com/office/drawing/2014/main" id="{4B1F0A62-6855-6659-B0A6-1E990A08B285}"/>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100000"/>
                      </a14:imgEffect>
                    </a14:imgLayer>
                  </a14:imgProps>
                </a:ext>
              </a:extLst>
            </a:blip>
            <a:srcRect l="4004" t="94052" r="92578"/>
            <a:stretch/>
          </p:blipFill>
          <p:spPr bwMode="ltGray">
            <a:xfrm>
              <a:off x="488156" y="6450012"/>
              <a:ext cx="416719" cy="407987"/>
            </a:xfrm>
            <a:prstGeom prst="rect">
              <a:avLst/>
            </a:prstGeom>
          </p:spPr>
        </p:pic>
      </p:grpSp>
    </p:spTree>
    <p:extLst>
      <p:ext uri="{BB962C8B-B14F-4D97-AF65-F5344CB8AC3E}">
        <p14:creationId xmlns:p14="http://schemas.microsoft.com/office/powerpoint/2010/main" val="40805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buClr>
                <a:schemeClr val="tx2"/>
              </a:buClr>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buClr>
                  <a:schemeClr val="tx2"/>
                </a:buClr>
                <a:defRPr/>
              </a:pPr>
              <a:t>‹#›</a:t>
            </a:fld>
            <a:endParaRPr lang="en-US" sz="900" b="0" dirty="0">
              <a:solidFill>
                <a:schemeClr val="tx2"/>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chemeClr val="tx2"/>
              </a:buClr>
            </a:pPr>
            <a:r>
              <a:rPr lang="en-US" sz="800" dirty="0">
                <a:solidFill>
                  <a:schemeClr val="tx2"/>
                </a:solidFill>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4185056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989512"/>
          </a:xfrm>
        </p:spPr>
        <p:txBody>
          <a:bodyPr vert="horz">
            <a:noAutofit/>
          </a:bodyPr>
          <a:lstStyle>
            <a:lvl1pPr rtl="0">
              <a:defRPr/>
            </a:lvl1pPr>
          </a:lstStyle>
          <a:p>
            <a:r>
              <a:rPr lang="en-US" dirty="0"/>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grpSp>
        <p:nvGrpSpPr>
          <p:cNvPr id="16" name="Group 15">
            <a:extLst>
              <a:ext uri="{FF2B5EF4-FFF2-40B4-BE49-F238E27FC236}">
                <a16:creationId xmlns:a16="http://schemas.microsoft.com/office/drawing/2014/main" id="{EB6AAF68-5C74-9792-5E6F-B633E344E942}"/>
              </a:ext>
            </a:extLst>
          </p:cNvPr>
          <p:cNvGrpSpPr/>
          <p:nvPr userDrawn="1"/>
        </p:nvGrpSpPr>
        <p:grpSpPr>
          <a:xfrm>
            <a:off x="0" y="0"/>
            <a:ext cx="12192000" cy="6858000"/>
            <a:chOff x="0" y="0"/>
            <a:chExt cx="12192000" cy="6858000"/>
          </a:xfrm>
        </p:grpSpPr>
        <p:pic>
          <p:nvPicPr>
            <p:cNvPr id="12" name="Picture 11">
              <a:extLst>
                <a:ext uri="{FF2B5EF4-FFF2-40B4-BE49-F238E27FC236}">
                  <a16:creationId xmlns:a16="http://schemas.microsoft.com/office/drawing/2014/main" id="{BD549DC2-D36D-5670-57C7-FAAB906DA0F4}"/>
                </a:ext>
              </a:extLst>
            </p:cNvPr>
            <p:cNvPicPr>
              <a:picLocks noChangeAspect="1"/>
            </p:cNvPicPr>
            <p:nvPr userDrawn="1"/>
          </p:nvPicPr>
          <p:blipFill>
            <a:blip r:embed="rId10"/>
            <a:stretch>
              <a:fillRect/>
            </a:stretch>
          </p:blipFill>
          <p:spPr bwMode="ltGray">
            <a:xfrm>
              <a:off x="0" y="0"/>
              <a:ext cx="12192000" cy="6858000"/>
            </a:xfrm>
            <a:prstGeom prst="rect">
              <a:avLst/>
            </a:prstGeom>
          </p:spPr>
        </p:pic>
        <p:pic>
          <p:nvPicPr>
            <p:cNvPr id="14" name="Picture 13">
              <a:extLst>
                <a:ext uri="{FF2B5EF4-FFF2-40B4-BE49-F238E27FC236}">
                  <a16:creationId xmlns:a16="http://schemas.microsoft.com/office/drawing/2014/main" id="{7F6D5B16-DFF3-8301-80A3-87E950CB0904}"/>
                </a:ext>
              </a:extLst>
            </p:cNvPr>
            <p:cNvPicPr>
              <a:picLocks noChangeAspect="1"/>
            </p:cNvPicPr>
            <p:nvPr userDrawn="1"/>
          </p:nvPicPr>
          <p:blipFill rotWithShape="1">
            <a:blip r:embed="rId11">
              <a:extLst>
                <a:ext uri="{BEBA8EAE-BF5A-486C-A8C5-ECC9F3942E4B}">
                  <a14:imgProps xmlns:a14="http://schemas.microsoft.com/office/drawing/2010/main">
                    <a14:imgLayer r:embed="rId12">
                      <a14:imgEffect>
                        <a14:brightnessContrast bright="100000"/>
                      </a14:imgEffect>
                    </a14:imgLayer>
                  </a14:imgProps>
                </a:ext>
              </a:extLst>
            </a:blip>
            <a:srcRect l="4004" t="94052" r="92578"/>
            <a:stretch/>
          </p:blipFill>
          <p:spPr bwMode="invGray">
            <a:xfrm>
              <a:off x="488156" y="6450012"/>
              <a:ext cx="416719" cy="407987"/>
            </a:xfrm>
            <a:prstGeom prst="rect">
              <a:avLst/>
            </a:prstGeom>
          </p:spPr>
        </p:pic>
      </p:grpSp>
    </p:spTree>
    <p:extLst>
      <p:ext uri="{BB962C8B-B14F-4D97-AF65-F5344CB8AC3E}">
        <p14:creationId xmlns:p14="http://schemas.microsoft.com/office/powerpoint/2010/main" val="732163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grpSp>
        <p:nvGrpSpPr>
          <p:cNvPr id="19" name="Group 18">
            <a:extLst>
              <a:ext uri="{FF2B5EF4-FFF2-40B4-BE49-F238E27FC236}">
                <a16:creationId xmlns:a16="http://schemas.microsoft.com/office/drawing/2014/main" id="{695CBB6B-4562-3E4E-4B8D-F7DD008185D0}"/>
              </a:ext>
            </a:extLst>
          </p:cNvPr>
          <p:cNvGrpSpPr/>
          <p:nvPr userDrawn="1"/>
        </p:nvGrpSpPr>
        <p:grpSpPr bwMode="invGray">
          <a:xfrm>
            <a:off x="0" y="6255544"/>
            <a:ext cx="904875" cy="602455"/>
            <a:chOff x="0" y="6255544"/>
            <a:chExt cx="904875" cy="602455"/>
          </a:xfrm>
        </p:grpSpPr>
        <p:pic>
          <p:nvPicPr>
            <p:cNvPr id="17" name="Picture 16">
              <a:extLst>
                <a:ext uri="{FF2B5EF4-FFF2-40B4-BE49-F238E27FC236}">
                  <a16:creationId xmlns:a16="http://schemas.microsoft.com/office/drawing/2014/main" id="{B491B0E8-C145-02FD-D07C-11C1B73BE63A}"/>
                </a:ext>
              </a:extLst>
            </p:cNvPr>
            <p:cNvPicPr>
              <a:picLocks noChangeAspect="1"/>
            </p:cNvPicPr>
            <p:nvPr userDrawn="1"/>
          </p:nvPicPr>
          <p:blipFill rotWithShape="1">
            <a:blip r:embed="rId8"/>
            <a:srcRect t="91215" r="92578"/>
            <a:stretch/>
          </p:blipFill>
          <p:spPr bwMode="invGray">
            <a:xfrm>
              <a:off x="0" y="6255544"/>
              <a:ext cx="904875" cy="602455"/>
            </a:xfrm>
            <a:prstGeom prst="rect">
              <a:avLst/>
            </a:prstGeom>
          </p:spPr>
        </p:pic>
        <p:pic>
          <p:nvPicPr>
            <p:cNvPr id="18" name="Picture 17">
              <a:extLst>
                <a:ext uri="{FF2B5EF4-FFF2-40B4-BE49-F238E27FC236}">
                  <a16:creationId xmlns:a16="http://schemas.microsoft.com/office/drawing/2014/main" id="{BFC8DC59-16F8-CB21-9ADA-F4E4C6E66F5E}"/>
                </a:ext>
              </a:extLst>
            </p:cNvPr>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100000"/>
                      </a14:imgEffect>
                    </a14:imgLayer>
                  </a14:imgProps>
                </a:ext>
              </a:extLst>
            </a:blip>
            <a:srcRect l="4004" t="94052" r="92578"/>
            <a:stretch/>
          </p:blipFill>
          <p:spPr bwMode="invGray">
            <a:xfrm>
              <a:off x="488156" y="6450012"/>
              <a:ext cx="416719" cy="407987"/>
            </a:xfrm>
            <a:prstGeom prst="rect">
              <a:avLst/>
            </a:prstGeom>
          </p:spPr>
        </p:pic>
      </p:grpSp>
    </p:spTree>
    <p:extLst>
      <p:ext uri="{BB962C8B-B14F-4D97-AF65-F5344CB8AC3E}">
        <p14:creationId xmlns:p14="http://schemas.microsoft.com/office/powerpoint/2010/main" val="319649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3" name="Picture 4">
            <a:extLst>
              <a:ext uri="{FF2B5EF4-FFF2-40B4-BE49-F238E27FC236}">
                <a16:creationId xmlns:a16="http://schemas.microsoft.com/office/drawing/2014/main" id="{024232DD-78D4-101D-82DE-F3C6FBCF22C2}"/>
              </a:ext>
            </a:extLst>
          </p:cNvPr>
          <p:cNvPicPr>
            <a:picLocks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invGray">
          <a:xfrm>
            <a:off x="4667250" y="3090863"/>
            <a:ext cx="2857500"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buClr>
                <a:schemeClr val="tx2"/>
              </a:buClr>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buClr>
                  <a:schemeClr val="tx2"/>
                </a:buClr>
                <a:defRPr/>
              </a:pPr>
              <a:t>‹#›</a:t>
            </a:fld>
            <a:endParaRPr lang="en-US" sz="900" b="0" dirty="0">
              <a:solidFill>
                <a:schemeClr val="tx2"/>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chemeClr val="tx2"/>
              </a:buClr>
            </a:pPr>
            <a:r>
              <a:rPr lang="en-US" sz="800" dirty="0">
                <a:solidFill>
                  <a:schemeClr val="tx2"/>
                </a:solidFill>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761793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416B95B-F770-0BE9-BE7A-B8487AC1FE1D}"/>
              </a:ext>
            </a:extLst>
          </p:cNvPr>
          <p:cNvPicPr>
            <a:picLocks noChangeAspect="1"/>
          </p:cNvPicPr>
          <p:nvPr userDrawn="1"/>
        </p:nvPicPr>
        <p:blipFill>
          <a:blip r:embed="rId10"/>
          <a:stretch>
            <a:fillRect/>
          </a:stretch>
        </p:blipFill>
        <p:spPr bwMode="ltGray">
          <a:xfrm>
            <a:off x="0" y="0"/>
            <a:ext cx="12191999" cy="6858000"/>
          </a:xfrm>
          <a:prstGeom prst="rect">
            <a:avLst/>
          </a:prstGeom>
        </p:spPr>
      </p:pic>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6" y="3090446"/>
            <a:ext cx="11082528" cy="677108"/>
          </a:xfrm>
        </p:spPr>
        <p:txBody>
          <a:bodyPr vert="horz" anchor="b">
            <a:noAutofit/>
          </a:bodyPr>
          <a:lstStyle>
            <a:lvl1pPr algn="ctr" rtl="0">
              <a:lnSpc>
                <a:spcPct val="100000"/>
              </a:lnSpc>
              <a:buClr>
                <a:schemeClr val="tx2"/>
              </a:buClr>
              <a:defRPr sz="4400">
                <a:solidFill>
                  <a:schemeClr val="tx2"/>
                </a:solidFill>
              </a:defRPr>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buClr>
                <a:schemeClr val="tx2"/>
              </a:buClr>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buClr>
                  <a:schemeClr val="tx2"/>
                </a:buClr>
                <a:defRPr/>
              </a:pPr>
              <a:t>‹#›</a:t>
            </a:fld>
            <a:endParaRPr lang="en-US" sz="900" b="0" dirty="0">
              <a:solidFill>
                <a:schemeClr val="tx2"/>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chemeClr val="tx2"/>
              </a:buClr>
            </a:pPr>
            <a:r>
              <a:rPr lang="en-US" sz="800" dirty="0">
                <a:solidFill>
                  <a:schemeClr val="tx2"/>
                </a:solidFill>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buClr>
                <a:schemeClr val="tx2"/>
              </a:buClr>
              <a:defRPr lang="en-US" sz="800" b="0" dirty="0">
                <a:solidFill>
                  <a:schemeClr val="tx2"/>
                </a:solidFill>
                <a:cs typeface="+mn-cs"/>
              </a:defRPr>
            </a:lvl1pPr>
          </a:lstStyle>
          <a:p>
            <a:pPr lvl="0">
              <a:buNone/>
            </a:pPr>
            <a:r>
              <a:rPr lang="en-US" dirty="0"/>
              <a:t>Add tracker</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68219"/>
            <a:ext cx="9180576" cy="499239"/>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buClr>
                <a:schemeClr val="tx2"/>
              </a:buClr>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buClr>
                  <a:schemeClr val="tx2"/>
                </a:buClr>
                <a:defRPr/>
              </a:pPr>
              <a:t>‹#›</a:t>
            </a:fld>
            <a:endParaRPr lang="en-US" sz="900" b="0" dirty="0">
              <a:solidFill>
                <a:schemeClr val="tx2"/>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chemeClr val="tx2"/>
              </a:buClr>
            </a:pPr>
            <a:r>
              <a:rPr lang="en-US" sz="800" dirty="0">
                <a:solidFill>
                  <a:schemeClr val="tx2"/>
                </a:solidFill>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5D3F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7" name="Picture 6">
            <a:extLst>
              <a:ext uri="{FF2B5EF4-FFF2-40B4-BE49-F238E27FC236}">
                <a16:creationId xmlns:a16="http://schemas.microsoft.com/office/drawing/2014/main" id="{7A6B2C98-4DAB-FA76-742E-52DA2C95A816}"/>
              </a:ext>
            </a:extLst>
          </p:cNvPr>
          <p:cNvPicPr>
            <a:picLocks noChangeAspect="1"/>
          </p:cNvPicPr>
          <p:nvPr userDrawn="1"/>
        </p:nvPicPr>
        <p:blipFill rotWithShape="1">
          <a:blip r:embed="rId12"/>
          <a:srcRect t="91215" r="92578"/>
          <a:stretch/>
        </p:blipFill>
        <p:spPr bwMode="ltGray">
          <a:xfrm>
            <a:off x="0" y="6255544"/>
            <a:ext cx="904875" cy="602455"/>
          </a:xfrm>
          <a:prstGeom prst="rect">
            <a:avLst/>
          </a:prstGeom>
        </p:spPr>
      </p:pic>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5D3F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8" name="Picture 7">
            <a:extLst>
              <a:ext uri="{FF2B5EF4-FFF2-40B4-BE49-F238E27FC236}">
                <a16:creationId xmlns:a16="http://schemas.microsoft.com/office/drawing/2014/main" id="{A21196ED-2201-7963-C954-39FDA65AA24B}"/>
              </a:ext>
            </a:extLst>
          </p:cNvPr>
          <p:cNvPicPr>
            <a:picLocks noChangeAspect="1"/>
          </p:cNvPicPr>
          <p:nvPr userDrawn="1"/>
        </p:nvPicPr>
        <p:blipFill rotWithShape="1">
          <a:blip r:embed="rId12"/>
          <a:srcRect t="91215" r="92578"/>
          <a:stretch/>
        </p:blipFill>
        <p:spPr bwMode="ltGray">
          <a:xfrm>
            <a:off x="0" y="6255544"/>
            <a:ext cx="904875" cy="602455"/>
          </a:xfrm>
          <a:prstGeom prst="rect">
            <a:avLst/>
          </a:prstGeom>
        </p:spPr>
      </p:pic>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5D3F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8" name="Picture 7">
            <a:extLst>
              <a:ext uri="{FF2B5EF4-FFF2-40B4-BE49-F238E27FC236}">
                <a16:creationId xmlns:a16="http://schemas.microsoft.com/office/drawing/2014/main" id="{9C77E6AF-4EF2-7349-A0B2-5FBD0FFD90B5}"/>
              </a:ext>
            </a:extLst>
          </p:cNvPr>
          <p:cNvPicPr>
            <a:picLocks noChangeAspect="1"/>
          </p:cNvPicPr>
          <p:nvPr userDrawn="1"/>
        </p:nvPicPr>
        <p:blipFill rotWithShape="1">
          <a:blip r:embed="rId12"/>
          <a:srcRect t="91215" r="92578"/>
          <a:stretch/>
        </p:blipFill>
        <p:spPr bwMode="ltGray">
          <a:xfrm>
            <a:off x="0" y="6255544"/>
            <a:ext cx="904875" cy="602455"/>
          </a:xfrm>
          <a:prstGeom prst="rect">
            <a:avLst/>
          </a:prstGeom>
        </p:spPr>
      </p:pic>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image" Target="../media/image2.png"/><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theme" Target="../theme/theme2.xml"/><Relationship Id="rId26" Type="http://schemas.openxmlformats.org/officeDocument/2006/relationships/tags" Target="../tags/tag125.xml"/><Relationship Id="rId39" Type="http://schemas.openxmlformats.org/officeDocument/2006/relationships/tags" Target="../tags/tag138.xml"/><Relationship Id="rId21" Type="http://schemas.openxmlformats.org/officeDocument/2006/relationships/tags" Target="../tags/tag120.xml"/><Relationship Id="rId34" Type="http://schemas.openxmlformats.org/officeDocument/2006/relationships/tags" Target="../tags/tag133.xml"/><Relationship Id="rId42" Type="http://schemas.openxmlformats.org/officeDocument/2006/relationships/image" Target="../media/image2.png"/><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ags" Target="../tags/tag119.xml"/><Relationship Id="rId29" Type="http://schemas.openxmlformats.org/officeDocument/2006/relationships/tags" Target="../tags/tag128.xml"/><Relationship Id="rId41" Type="http://schemas.openxmlformats.org/officeDocument/2006/relationships/image" Target="../media/image3.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123.xml"/><Relationship Id="rId32" Type="http://schemas.openxmlformats.org/officeDocument/2006/relationships/tags" Target="../tags/tag131.xml"/><Relationship Id="rId37" Type="http://schemas.openxmlformats.org/officeDocument/2006/relationships/tags" Target="../tags/tag136.xml"/><Relationship Id="rId40" Type="http://schemas.openxmlformats.org/officeDocument/2006/relationships/oleObject" Target="../embeddings/oleObject17.bin"/><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10" Type="http://schemas.openxmlformats.org/officeDocument/2006/relationships/slideLayout" Target="../slideLayouts/slideLayout25.xml"/><Relationship Id="rId19" Type="http://schemas.openxmlformats.org/officeDocument/2006/relationships/tags" Target="../tags/tag118.xml"/><Relationship Id="rId31" Type="http://schemas.openxmlformats.org/officeDocument/2006/relationships/tags" Target="../tags/tag130.xml"/><Relationship Id="rId44" Type="http://schemas.microsoft.com/office/2007/relationships/hdphoto" Target="../media/hdphoto1.wdp"/><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image" Target="../media/image8.png"/><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174936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pic>
        <p:nvPicPr>
          <p:cNvPr id="47" name="Picture 46">
            <a:extLst>
              <a:ext uri="{FF2B5EF4-FFF2-40B4-BE49-F238E27FC236}">
                <a16:creationId xmlns:a16="http://schemas.microsoft.com/office/drawing/2014/main" id="{3B7CC8BB-BC57-B037-8056-A89E5BB84B4C}"/>
              </a:ext>
            </a:extLst>
          </p:cNvPr>
          <p:cNvPicPr>
            <a:picLocks noChangeAspect="1"/>
          </p:cNvPicPr>
          <p:nvPr userDrawn="1"/>
        </p:nvPicPr>
        <p:blipFill>
          <a:blip r:embed="rId3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1078610"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userDrawn="1">
            <p:ph type="title"/>
            <p:custDataLst>
              <p:tags r:id="rId20"/>
            </p:custDataLst>
          </p:nvPr>
        </p:nvSpPr>
        <p:spPr>
          <a:xfrm>
            <a:off x="554736" y="172212"/>
            <a:ext cx="11082528" cy="731520"/>
          </a:xfrm>
          <a:prstGeom prst="rect">
            <a:avLst/>
          </a:prstGeom>
        </p:spPr>
        <p:txBody>
          <a:bodyPr vert="horz" wrap="square" lIns="0" tIns="0" rIns="0" bIns="0" rtlCol="0" anchor="ctr" anchorCtr="0">
            <a:noAutofit/>
          </a:bodyPr>
          <a:lstStyle/>
          <a:p>
            <a:pPr lvl="0"/>
            <a:r>
              <a:rPr lang="en-US"/>
              <a:t>Click to edit Master title style</a:t>
            </a:r>
            <a:endParaRPr lang="en-US" dirty="0"/>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39594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userDrawn="1">
            <p:ph type="body" idx="1"/>
          </p:nvPr>
        </p:nvSpPr>
        <p:spPr>
          <a:xfrm>
            <a:off x="554736" y="2170800"/>
            <a:ext cx="2593659"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LegendLines" hidden="1">
            <a:extLst>
              <a:ext uri="{FF2B5EF4-FFF2-40B4-BE49-F238E27FC236}">
                <a16:creationId xmlns:a16="http://schemas.microsoft.com/office/drawing/2014/main" id="{57ACCBEE-A934-64D3-1900-5BF0F66E937E}"/>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4CD9551C-55DF-C333-36B5-68A8001532DD}"/>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9" name="Legend2" hidden="1">
              <a:extLst>
                <a:ext uri="{FF2B5EF4-FFF2-40B4-BE49-F238E27FC236}">
                  <a16:creationId xmlns:a16="http://schemas.microsoft.com/office/drawing/2014/main" id="{57369AA7-AB3B-CB22-7C86-A91DDE549D74}"/>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0" name="Legend3" hidden="1">
              <a:extLst>
                <a:ext uri="{FF2B5EF4-FFF2-40B4-BE49-F238E27FC236}">
                  <a16:creationId xmlns:a16="http://schemas.microsoft.com/office/drawing/2014/main" id="{F3D82D86-CF29-1986-AD52-ED8CDCCBC780}"/>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1" name="LineLegend3" hidden="1">
              <a:extLst>
                <a:ext uri="{FF2B5EF4-FFF2-40B4-BE49-F238E27FC236}">
                  <a16:creationId xmlns:a16="http://schemas.microsoft.com/office/drawing/2014/main" id="{1BAB3E36-16CC-CB7E-0A33-827DA927B40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2" name="LineLegend2" hidden="1">
              <a:extLst>
                <a:ext uri="{FF2B5EF4-FFF2-40B4-BE49-F238E27FC236}">
                  <a16:creationId xmlns:a16="http://schemas.microsoft.com/office/drawing/2014/main" id="{5E13BC5A-5D16-90C6-343C-609B5255DD9A}"/>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3" name="LineLegend1" hidden="1">
              <a:extLst>
                <a:ext uri="{FF2B5EF4-FFF2-40B4-BE49-F238E27FC236}">
                  <a16:creationId xmlns:a16="http://schemas.microsoft.com/office/drawing/2014/main" id="{B3D356A3-AD3C-4439-80E4-4ED4189CA43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4" name="LegendMoons" hidden="1">
            <a:extLst>
              <a:ext uri="{FF2B5EF4-FFF2-40B4-BE49-F238E27FC236}">
                <a16:creationId xmlns:a16="http://schemas.microsoft.com/office/drawing/2014/main" id="{BC1015B3-B392-2652-ADE6-01BE3533191D}"/>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C66BFEA2-F74C-C288-3577-BAC3B54BB0F3}"/>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 name="Legend2" hidden="1">
              <a:extLst>
                <a:ext uri="{FF2B5EF4-FFF2-40B4-BE49-F238E27FC236}">
                  <a16:creationId xmlns:a16="http://schemas.microsoft.com/office/drawing/2014/main" id="{9B19E156-EDD8-E089-25FE-6A5612C8D81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 name="Legend3" hidden="1">
              <a:extLst>
                <a:ext uri="{FF2B5EF4-FFF2-40B4-BE49-F238E27FC236}">
                  <a16:creationId xmlns:a16="http://schemas.microsoft.com/office/drawing/2014/main" id="{3946CC0B-69A5-C611-D15A-6F7F424FCB1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 name="Legend4" hidden="1">
              <a:extLst>
                <a:ext uri="{FF2B5EF4-FFF2-40B4-BE49-F238E27FC236}">
                  <a16:creationId xmlns:a16="http://schemas.microsoft.com/office/drawing/2014/main" id="{4C3D194D-FE8A-C019-23B5-2A724476BF0A}"/>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 name="Legend5" hidden="1">
              <a:extLst>
                <a:ext uri="{FF2B5EF4-FFF2-40B4-BE49-F238E27FC236}">
                  <a16:creationId xmlns:a16="http://schemas.microsoft.com/office/drawing/2014/main" id="{0784B206-A507-9DBB-F4DF-A76F5AA88EC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1" name="MoonLegend1" hidden="1">
              <a:extLst>
                <a:ext uri="{FF2B5EF4-FFF2-40B4-BE49-F238E27FC236}">
                  <a16:creationId xmlns:a16="http://schemas.microsoft.com/office/drawing/2014/main" id="{84496BB3-B4F9-DE2E-E599-776200D14A61}"/>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30E2D562-A5EA-2888-880D-FA6DF81E561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5" name="Arc 34" hidden="1">
                <a:extLst>
                  <a:ext uri="{FF2B5EF4-FFF2-40B4-BE49-F238E27FC236}">
                    <a16:creationId xmlns:a16="http://schemas.microsoft.com/office/drawing/2014/main" id="{584A9C07-EE9D-40A8-5093-D8E609E5E233}"/>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2" name="MoonLegend2" hidden="1">
              <a:extLst>
                <a:ext uri="{FF2B5EF4-FFF2-40B4-BE49-F238E27FC236}">
                  <a16:creationId xmlns:a16="http://schemas.microsoft.com/office/drawing/2014/main" id="{F2E81348-C270-ECD2-F6F7-D63A9267A6D5}"/>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ED61EE3-1C54-AE4E-592C-7C42837C3973}"/>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3" name="Arc 32" hidden="1">
                <a:extLst>
                  <a:ext uri="{FF2B5EF4-FFF2-40B4-BE49-F238E27FC236}">
                    <a16:creationId xmlns:a16="http://schemas.microsoft.com/office/drawing/2014/main" id="{4F4BC7DE-B2FA-87F7-498C-9CDC0B3FC2F8}"/>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3" name="MoonLegend3" hidden="1">
              <a:extLst>
                <a:ext uri="{FF2B5EF4-FFF2-40B4-BE49-F238E27FC236}">
                  <a16:creationId xmlns:a16="http://schemas.microsoft.com/office/drawing/2014/main" id="{1473DB32-1F58-413D-4EC0-6296C11D089D}"/>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2BCE75C8-BB70-E917-A881-3AE40D0EDF3D}"/>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Arc 30" hidden="1">
                <a:extLst>
                  <a:ext uri="{FF2B5EF4-FFF2-40B4-BE49-F238E27FC236}">
                    <a16:creationId xmlns:a16="http://schemas.microsoft.com/office/drawing/2014/main" id="{B64D34B7-FA1F-793F-70AD-41AFD9FC603D}"/>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4" name="MoonLegend4" hidden="1">
              <a:extLst>
                <a:ext uri="{FF2B5EF4-FFF2-40B4-BE49-F238E27FC236}">
                  <a16:creationId xmlns:a16="http://schemas.microsoft.com/office/drawing/2014/main" id="{89878D91-5F0F-6C5F-D8B2-71088906E548}"/>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3B900CEC-48F1-CEAF-473F-9975550CEB53}"/>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Arc 28" hidden="1">
                <a:extLst>
                  <a:ext uri="{FF2B5EF4-FFF2-40B4-BE49-F238E27FC236}">
                    <a16:creationId xmlns:a16="http://schemas.microsoft.com/office/drawing/2014/main" id="{81C84B15-AC89-D10C-4736-D9385712C326}"/>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5" name="MoonLegend5" hidden="1">
              <a:extLst>
                <a:ext uri="{FF2B5EF4-FFF2-40B4-BE49-F238E27FC236}">
                  <a16:creationId xmlns:a16="http://schemas.microsoft.com/office/drawing/2014/main" id="{C8DE3151-B8B6-FB06-FB28-6C990522ADF4}"/>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5685EBB9-58A8-B5B6-2B22-03B833105DFE}"/>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7" name="Arc 26" hidden="1">
                <a:extLst>
                  <a:ext uri="{FF2B5EF4-FFF2-40B4-BE49-F238E27FC236}">
                    <a16:creationId xmlns:a16="http://schemas.microsoft.com/office/drawing/2014/main" id="{E29121A6-FAAC-B819-0441-A2BE9AD79FD8}"/>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36" name="LegendBoxes" hidden="1">
            <a:extLst>
              <a:ext uri="{FF2B5EF4-FFF2-40B4-BE49-F238E27FC236}">
                <a16:creationId xmlns:a16="http://schemas.microsoft.com/office/drawing/2014/main" id="{9D19B322-5063-2C57-7FBC-159A895BF9F5}"/>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0CECAB14-E041-09D4-9EC5-49814167CED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38" name="RectangleLegend2" hidden="1">
              <a:extLst>
                <a:ext uri="{FF2B5EF4-FFF2-40B4-BE49-F238E27FC236}">
                  <a16:creationId xmlns:a16="http://schemas.microsoft.com/office/drawing/2014/main" id="{310C8473-4DD1-9502-4850-D6F49405F51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39" name="RectangleLegend3" hidden="1">
              <a:extLst>
                <a:ext uri="{FF2B5EF4-FFF2-40B4-BE49-F238E27FC236}">
                  <a16:creationId xmlns:a16="http://schemas.microsoft.com/office/drawing/2014/main" id="{CCEFE86B-04E2-18E4-98FC-2092F4487A7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0" name="RectangleLegend4" hidden="1">
              <a:extLst>
                <a:ext uri="{FF2B5EF4-FFF2-40B4-BE49-F238E27FC236}">
                  <a16:creationId xmlns:a16="http://schemas.microsoft.com/office/drawing/2014/main" id="{E17A8104-A5F2-00ED-A9F1-EEE596EFBE3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1" name="RectangleLegend5" hidden="1">
              <a:extLst>
                <a:ext uri="{FF2B5EF4-FFF2-40B4-BE49-F238E27FC236}">
                  <a16:creationId xmlns:a16="http://schemas.microsoft.com/office/drawing/2014/main" id="{55B1FBFF-68CA-55D7-04BF-D60030B912B3}"/>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2" name="Legend1" hidden="1">
              <a:extLst>
                <a:ext uri="{FF2B5EF4-FFF2-40B4-BE49-F238E27FC236}">
                  <a16:creationId xmlns:a16="http://schemas.microsoft.com/office/drawing/2014/main" id="{816B78E9-8AB5-1AF4-18EE-FF89BEFBDE9D}"/>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3" name="Legend2" hidden="1">
              <a:extLst>
                <a:ext uri="{FF2B5EF4-FFF2-40B4-BE49-F238E27FC236}">
                  <a16:creationId xmlns:a16="http://schemas.microsoft.com/office/drawing/2014/main" id="{BFE2C6D6-191A-0931-6B25-39DC571F5A8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4" name="Legend3" hidden="1">
              <a:extLst>
                <a:ext uri="{FF2B5EF4-FFF2-40B4-BE49-F238E27FC236}">
                  <a16:creationId xmlns:a16="http://schemas.microsoft.com/office/drawing/2014/main" id="{2D007929-2950-E3A3-28C2-1A89AAB1FDB7}"/>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5" name="Legend4" hidden="1">
              <a:extLst>
                <a:ext uri="{FF2B5EF4-FFF2-40B4-BE49-F238E27FC236}">
                  <a16:creationId xmlns:a16="http://schemas.microsoft.com/office/drawing/2014/main" id="{26C14E7B-C85B-F7E3-D764-25CC6D90B8D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6" name="Legend5" hidden="1">
              <a:extLst>
                <a:ext uri="{FF2B5EF4-FFF2-40B4-BE49-F238E27FC236}">
                  <a16:creationId xmlns:a16="http://schemas.microsoft.com/office/drawing/2014/main" id="{6559EDF1-85C0-2D7F-07E3-CB30579A7994}"/>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897" r:id="rId15"/>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2633482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592" imgH="591" progId="TCLayout.ActiveDocument.1">
                  <p:embed/>
                </p:oleObj>
              </mc:Choice>
              <mc:Fallback>
                <p:oleObj name="think-cell Slide" r:id="rId40"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ctr" anchorCtr="0">
            <a:no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1078610"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39594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593659" cy="138499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LegendBoxes" hidden="1">
            <a:extLst>
              <a:ext uri="{FF2B5EF4-FFF2-40B4-BE49-F238E27FC236}">
                <a16:creationId xmlns:a16="http://schemas.microsoft.com/office/drawing/2014/main" id="{81146834-AAD0-A12C-C192-34C37574A4DA}"/>
              </a:ext>
            </a:extLst>
          </p:cNvPr>
          <p:cNvGrpSpPr/>
          <p:nvPr userDrawn="1"/>
        </p:nvGrpSpPr>
        <p:grpSpPr>
          <a:xfrm>
            <a:off x="10714801" y="4381500"/>
            <a:ext cx="922463" cy="1717282"/>
            <a:chOff x="10554770" y="4322824"/>
            <a:chExt cx="922463" cy="1717282"/>
          </a:xfrm>
        </p:grpSpPr>
        <p:sp>
          <p:nvSpPr>
            <p:cNvPr id="7" name="RectangleLegend1" hidden="1">
              <a:extLst>
                <a:ext uri="{FF2B5EF4-FFF2-40B4-BE49-F238E27FC236}">
                  <a16:creationId xmlns:a16="http://schemas.microsoft.com/office/drawing/2014/main" id="{9B5766F1-30A7-7FB6-E53E-B9BEAA8039F0}"/>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8" name="RectangleLegend2" hidden="1">
              <a:extLst>
                <a:ext uri="{FF2B5EF4-FFF2-40B4-BE49-F238E27FC236}">
                  <a16:creationId xmlns:a16="http://schemas.microsoft.com/office/drawing/2014/main" id="{EA95A856-BBA7-EB70-4CED-57A6250C656A}"/>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9" name="RectangleLegend3" hidden="1">
              <a:extLst>
                <a:ext uri="{FF2B5EF4-FFF2-40B4-BE49-F238E27FC236}">
                  <a16:creationId xmlns:a16="http://schemas.microsoft.com/office/drawing/2014/main" id="{CEA99670-8170-6805-E9E8-0F398D7C7531}"/>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0" name="RectangleLegend4" hidden="1">
              <a:extLst>
                <a:ext uri="{FF2B5EF4-FFF2-40B4-BE49-F238E27FC236}">
                  <a16:creationId xmlns:a16="http://schemas.microsoft.com/office/drawing/2014/main" id="{D6EF1F75-BCA7-AE94-1B04-354FD321310B}"/>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1" name="RectangleLegend5" hidden="1">
              <a:extLst>
                <a:ext uri="{FF2B5EF4-FFF2-40B4-BE49-F238E27FC236}">
                  <a16:creationId xmlns:a16="http://schemas.microsoft.com/office/drawing/2014/main" id="{805F1EBE-245E-B554-8286-5F4570527792}"/>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2" name="Legend1" hidden="1">
              <a:extLst>
                <a:ext uri="{FF2B5EF4-FFF2-40B4-BE49-F238E27FC236}">
                  <a16:creationId xmlns:a16="http://schemas.microsoft.com/office/drawing/2014/main" id="{93F015E5-854D-9DF7-EEB3-62B28924B7A8}"/>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3" name="Legend2" hidden="1">
              <a:extLst>
                <a:ext uri="{FF2B5EF4-FFF2-40B4-BE49-F238E27FC236}">
                  <a16:creationId xmlns:a16="http://schemas.microsoft.com/office/drawing/2014/main" id="{3325D30F-8C2D-B85C-C82F-5BE263549111}"/>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4" name="Legend3" hidden="1">
              <a:extLst>
                <a:ext uri="{FF2B5EF4-FFF2-40B4-BE49-F238E27FC236}">
                  <a16:creationId xmlns:a16="http://schemas.microsoft.com/office/drawing/2014/main" id="{1809CB89-2CAC-E11A-894C-CBA7D960C361}"/>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 name="Legend4" hidden="1">
              <a:extLst>
                <a:ext uri="{FF2B5EF4-FFF2-40B4-BE49-F238E27FC236}">
                  <a16:creationId xmlns:a16="http://schemas.microsoft.com/office/drawing/2014/main" id="{2744EC46-7BC4-BA2A-B04D-BA699C4AE86D}"/>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 name="Legend5" hidden="1">
              <a:extLst>
                <a:ext uri="{FF2B5EF4-FFF2-40B4-BE49-F238E27FC236}">
                  <a16:creationId xmlns:a16="http://schemas.microsoft.com/office/drawing/2014/main" id="{C1508912-EC75-A336-9A00-27300DCFCE42}"/>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7" name="LegendLines" hidden="1">
            <a:extLst>
              <a:ext uri="{FF2B5EF4-FFF2-40B4-BE49-F238E27FC236}">
                <a16:creationId xmlns:a16="http://schemas.microsoft.com/office/drawing/2014/main" id="{8DAE8C40-E677-47A0-4909-5D2658370E67}"/>
              </a:ext>
            </a:extLst>
          </p:cNvPr>
          <p:cNvGrpSpPr/>
          <p:nvPr userDrawn="1"/>
        </p:nvGrpSpPr>
        <p:grpSpPr>
          <a:xfrm>
            <a:off x="10317304" y="3150831"/>
            <a:ext cx="1319960" cy="958286"/>
            <a:chOff x="10162879" y="3243772"/>
            <a:chExt cx="1319960" cy="958286"/>
          </a:xfrm>
        </p:grpSpPr>
        <p:sp>
          <p:nvSpPr>
            <p:cNvPr id="18" name="Legend1" hidden="1">
              <a:extLst>
                <a:ext uri="{FF2B5EF4-FFF2-40B4-BE49-F238E27FC236}">
                  <a16:creationId xmlns:a16="http://schemas.microsoft.com/office/drawing/2014/main" id="{EAE83D28-630A-C49F-FC60-038C87AB851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 name="Legend2" hidden="1">
              <a:extLst>
                <a:ext uri="{FF2B5EF4-FFF2-40B4-BE49-F238E27FC236}">
                  <a16:creationId xmlns:a16="http://schemas.microsoft.com/office/drawing/2014/main" id="{C31F40B7-8607-53BD-C2EC-D369126EA8F2}"/>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 name="Legend3" hidden="1">
              <a:extLst>
                <a:ext uri="{FF2B5EF4-FFF2-40B4-BE49-F238E27FC236}">
                  <a16:creationId xmlns:a16="http://schemas.microsoft.com/office/drawing/2014/main" id="{778A2C2D-274C-9B39-827F-40F7226053CB}"/>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1" name="LineLegend3" hidden="1">
              <a:extLst>
                <a:ext uri="{FF2B5EF4-FFF2-40B4-BE49-F238E27FC236}">
                  <a16:creationId xmlns:a16="http://schemas.microsoft.com/office/drawing/2014/main" id="{B5C777CA-A5E8-8115-DB88-784C9CC1C2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22" name="LineLegend2" hidden="1">
              <a:extLst>
                <a:ext uri="{FF2B5EF4-FFF2-40B4-BE49-F238E27FC236}">
                  <a16:creationId xmlns:a16="http://schemas.microsoft.com/office/drawing/2014/main" id="{F18249BD-DBA2-E2AE-05FC-76993BFFF64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23" name="LineLegend1" hidden="1">
              <a:extLst>
                <a:ext uri="{FF2B5EF4-FFF2-40B4-BE49-F238E27FC236}">
                  <a16:creationId xmlns:a16="http://schemas.microsoft.com/office/drawing/2014/main" id="{136A936A-439C-76E5-4790-74E49E9EDF01}"/>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24" name="LegendMoons" hidden="1">
            <a:extLst>
              <a:ext uri="{FF2B5EF4-FFF2-40B4-BE49-F238E27FC236}">
                <a16:creationId xmlns:a16="http://schemas.microsoft.com/office/drawing/2014/main" id="{BA225052-7FE9-29B5-B765-F2A0C256276C}"/>
              </a:ext>
            </a:extLst>
          </p:cNvPr>
          <p:cNvGrpSpPr/>
          <p:nvPr userDrawn="1"/>
        </p:nvGrpSpPr>
        <p:grpSpPr>
          <a:xfrm>
            <a:off x="10684859" y="1146588"/>
            <a:ext cx="948949" cy="1731859"/>
            <a:chOff x="7716535" y="2630582"/>
            <a:chExt cx="948949" cy="1731859"/>
          </a:xfrm>
        </p:grpSpPr>
        <p:sp>
          <p:nvSpPr>
            <p:cNvPr id="25" name="Legend1" hidden="1">
              <a:extLst>
                <a:ext uri="{FF2B5EF4-FFF2-40B4-BE49-F238E27FC236}">
                  <a16:creationId xmlns:a16="http://schemas.microsoft.com/office/drawing/2014/main" id="{F5D75700-29C4-D549-EE5F-CFCC7F1B7189}"/>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6" name="Legend2" hidden="1">
              <a:extLst>
                <a:ext uri="{FF2B5EF4-FFF2-40B4-BE49-F238E27FC236}">
                  <a16:creationId xmlns:a16="http://schemas.microsoft.com/office/drawing/2014/main" id="{DEA8F3C2-EC33-B1F0-FD40-A60BB90032FA}"/>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7" name="Legend3" hidden="1">
              <a:extLst>
                <a:ext uri="{FF2B5EF4-FFF2-40B4-BE49-F238E27FC236}">
                  <a16:creationId xmlns:a16="http://schemas.microsoft.com/office/drawing/2014/main" id="{A5427879-564A-7189-E8B9-E58778F03FAF}"/>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8" name="Legend4" hidden="1">
              <a:extLst>
                <a:ext uri="{FF2B5EF4-FFF2-40B4-BE49-F238E27FC236}">
                  <a16:creationId xmlns:a16="http://schemas.microsoft.com/office/drawing/2014/main" id="{A1BB3F07-C8FB-B44A-E642-799CC234152A}"/>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9" name="Legend5" hidden="1">
              <a:extLst>
                <a:ext uri="{FF2B5EF4-FFF2-40B4-BE49-F238E27FC236}">
                  <a16:creationId xmlns:a16="http://schemas.microsoft.com/office/drawing/2014/main" id="{1F3E6126-9DDB-C9E9-00C1-93EDC64C42F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30" name="MoonLegend1" hidden="1">
              <a:extLst>
                <a:ext uri="{FF2B5EF4-FFF2-40B4-BE49-F238E27FC236}">
                  <a16:creationId xmlns:a16="http://schemas.microsoft.com/office/drawing/2014/main" id="{6DB9A10C-1948-1BE9-7ED4-32797809E30E}"/>
                </a:ext>
              </a:extLst>
            </p:cNvPr>
            <p:cNvGrpSpPr>
              <a:grpSpLocks noChangeAspect="1"/>
            </p:cNvGrpSpPr>
            <p:nvPr>
              <p:custDataLst>
                <p:tags r:id="rId25"/>
              </p:custDataLst>
            </p:nvPr>
          </p:nvGrpSpPr>
          <p:grpSpPr>
            <a:xfrm>
              <a:off x="7716535" y="2630582"/>
              <a:ext cx="228600" cy="228600"/>
              <a:chOff x="762000" y="1270000"/>
              <a:chExt cx="254000" cy="254000"/>
            </a:xfrm>
          </p:grpSpPr>
          <p:sp>
            <p:nvSpPr>
              <p:cNvPr id="43" name="Oval 42" hidden="1">
                <a:extLst>
                  <a:ext uri="{FF2B5EF4-FFF2-40B4-BE49-F238E27FC236}">
                    <a16:creationId xmlns:a16="http://schemas.microsoft.com/office/drawing/2014/main" id="{7DD8DD79-5428-0CAA-9CDF-8B9CBB4E6218}"/>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4" name="Arc 43" hidden="1">
                <a:extLst>
                  <a:ext uri="{FF2B5EF4-FFF2-40B4-BE49-F238E27FC236}">
                    <a16:creationId xmlns:a16="http://schemas.microsoft.com/office/drawing/2014/main" id="{864E9858-8378-7FAC-3C14-4D1DE1051216}"/>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31" name="MoonLegend2" hidden="1">
              <a:extLst>
                <a:ext uri="{FF2B5EF4-FFF2-40B4-BE49-F238E27FC236}">
                  <a16:creationId xmlns:a16="http://schemas.microsoft.com/office/drawing/2014/main" id="{9F4F5D7F-B84B-AAEE-873E-ADFC91CDEDEB}"/>
                </a:ext>
              </a:extLst>
            </p:cNvPr>
            <p:cNvGrpSpPr>
              <a:grpSpLocks noChangeAspect="1"/>
            </p:cNvGrpSpPr>
            <p:nvPr>
              <p:custDataLst>
                <p:tags r:id="rId26"/>
              </p:custDataLst>
            </p:nvPr>
          </p:nvGrpSpPr>
          <p:grpSpPr>
            <a:xfrm>
              <a:off x="7716535" y="3006395"/>
              <a:ext cx="228600" cy="228600"/>
              <a:chOff x="762000" y="1270000"/>
              <a:chExt cx="254000" cy="254000"/>
            </a:xfrm>
          </p:grpSpPr>
          <p:sp>
            <p:nvSpPr>
              <p:cNvPr id="41" name="Oval 40" hidden="1">
                <a:extLst>
                  <a:ext uri="{FF2B5EF4-FFF2-40B4-BE49-F238E27FC236}">
                    <a16:creationId xmlns:a16="http://schemas.microsoft.com/office/drawing/2014/main" id="{C669E6A9-1F56-64EF-6DCA-09573B5C3262}"/>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2" name="Arc 41" hidden="1">
                <a:extLst>
                  <a:ext uri="{FF2B5EF4-FFF2-40B4-BE49-F238E27FC236}">
                    <a16:creationId xmlns:a16="http://schemas.microsoft.com/office/drawing/2014/main" id="{CC62300D-E9A4-1206-B7E8-F87E7908973C}"/>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32" name="MoonLegend3" hidden="1">
              <a:extLst>
                <a:ext uri="{FF2B5EF4-FFF2-40B4-BE49-F238E27FC236}">
                  <a16:creationId xmlns:a16="http://schemas.microsoft.com/office/drawing/2014/main" id="{3E3A712A-6DB0-6179-FDCE-CC2F9924361D}"/>
                </a:ext>
              </a:extLst>
            </p:cNvPr>
            <p:cNvGrpSpPr>
              <a:grpSpLocks noChangeAspect="1"/>
            </p:cNvGrpSpPr>
            <p:nvPr>
              <p:custDataLst>
                <p:tags r:id="rId27"/>
              </p:custDataLst>
            </p:nvPr>
          </p:nvGrpSpPr>
          <p:grpSpPr>
            <a:xfrm>
              <a:off x="7716535" y="3382210"/>
              <a:ext cx="228600" cy="228600"/>
              <a:chOff x="762000" y="1270000"/>
              <a:chExt cx="254000" cy="254000"/>
            </a:xfrm>
          </p:grpSpPr>
          <p:sp>
            <p:nvSpPr>
              <p:cNvPr id="39" name="Oval 38" hidden="1">
                <a:extLst>
                  <a:ext uri="{FF2B5EF4-FFF2-40B4-BE49-F238E27FC236}">
                    <a16:creationId xmlns:a16="http://schemas.microsoft.com/office/drawing/2014/main" id="{B5CE1B2A-E138-FF66-A6CE-D250BC7F729E}"/>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0" name="Arc 39" hidden="1">
                <a:extLst>
                  <a:ext uri="{FF2B5EF4-FFF2-40B4-BE49-F238E27FC236}">
                    <a16:creationId xmlns:a16="http://schemas.microsoft.com/office/drawing/2014/main" id="{508CD5C2-86C3-1C7D-257F-57B24A2C9663}"/>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33" name="MoonLegend4" hidden="1">
              <a:extLst>
                <a:ext uri="{FF2B5EF4-FFF2-40B4-BE49-F238E27FC236}">
                  <a16:creationId xmlns:a16="http://schemas.microsoft.com/office/drawing/2014/main" id="{E6F24F0E-844F-BF6B-4F57-6C3B3C728120}"/>
                </a:ext>
              </a:extLst>
            </p:cNvPr>
            <p:cNvGrpSpPr>
              <a:grpSpLocks noChangeAspect="1"/>
            </p:cNvGrpSpPr>
            <p:nvPr>
              <p:custDataLst>
                <p:tags r:id="rId28"/>
              </p:custDataLst>
            </p:nvPr>
          </p:nvGrpSpPr>
          <p:grpSpPr>
            <a:xfrm>
              <a:off x="7716535" y="3758025"/>
              <a:ext cx="228600" cy="228600"/>
              <a:chOff x="762000" y="1270000"/>
              <a:chExt cx="254000" cy="254000"/>
            </a:xfrm>
          </p:grpSpPr>
          <p:sp>
            <p:nvSpPr>
              <p:cNvPr id="37" name="Oval 36" hidden="1">
                <a:extLst>
                  <a:ext uri="{FF2B5EF4-FFF2-40B4-BE49-F238E27FC236}">
                    <a16:creationId xmlns:a16="http://schemas.microsoft.com/office/drawing/2014/main" id="{E98AB725-5BC6-67A4-49D6-AB80FDDD3707}"/>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Arc 37" hidden="1">
                <a:extLst>
                  <a:ext uri="{FF2B5EF4-FFF2-40B4-BE49-F238E27FC236}">
                    <a16:creationId xmlns:a16="http://schemas.microsoft.com/office/drawing/2014/main" id="{3CE7E372-4566-41D7-112E-61949DFAFBD5}"/>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34" name="MoonLegend5" hidden="1">
              <a:extLst>
                <a:ext uri="{FF2B5EF4-FFF2-40B4-BE49-F238E27FC236}">
                  <a16:creationId xmlns:a16="http://schemas.microsoft.com/office/drawing/2014/main" id="{C6AA9578-3A33-6DC5-B0B0-249A86BFA973}"/>
                </a:ext>
              </a:extLst>
            </p:cNvPr>
            <p:cNvGrpSpPr>
              <a:grpSpLocks noChangeAspect="1"/>
            </p:cNvGrpSpPr>
            <p:nvPr>
              <p:custDataLst>
                <p:tags r:id="rId29"/>
              </p:custDataLst>
            </p:nvPr>
          </p:nvGrpSpPr>
          <p:grpSpPr>
            <a:xfrm>
              <a:off x="7716535" y="4133841"/>
              <a:ext cx="228600" cy="228600"/>
              <a:chOff x="762000" y="1270000"/>
              <a:chExt cx="254000" cy="254000"/>
            </a:xfrm>
          </p:grpSpPr>
          <p:sp>
            <p:nvSpPr>
              <p:cNvPr id="35" name="Oval 34" hidden="1">
                <a:extLst>
                  <a:ext uri="{FF2B5EF4-FFF2-40B4-BE49-F238E27FC236}">
                    <a16:creationId xmlns:a16="http://schemas.microsoft.com/office/drawing/2014/main" id="{E4961B80-2254-0D80-4885-8466E8262FD9}"/>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6" name="Arc 35" hidden="1">
                <a:extLst>
                  <a:ext uri="{FF2B5EF4-FFF2-40B4-BE49-F238E27FC236}">
                    <a16:creationId xmlns:a16="http://schemas.microsoft.com/office/drawing/2014/main" id="{7AE5710B-687A-3AFF-8A0E-BDCD338A10A1}"/>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54" name="Group 53">
            <a:extLst>
              <a:ext uri="{FF2B5EF4-FFF2-40B4-BE49-F238E27FC236}">
                <a16:creationId xmlns:a16="http://schemas.microsoft.com/office/drawing/2014/main" id="{6B6D88E3-1894-1873-6BBE-5A46D9AF46BE}"/>
              </a:ext>
            </a:extLst>
          </p:cNvPr>
          <p:cNvGrpSpPr/>
          <p:nvPr userDrawn="1"/>
        </p:nvGrpSpPr>
        <p:grpSpPr>
          <a:xfrm>
            <a:off x="0" y="0"/>
            <a:ext cx="12192000" cy="6858000"/>
            <a:chOff x="0" y="0"/>
            <a:chExt cx="12192000" cy="6858000"/>
          </a:xfrm>
        </p:grpSpPr>
        <p:pic>
          <p:nvPicPr>
            <p:cNvPr id="5" name="Picture 4">
              <a:extLst>
                <a:ext uri="{FF2B5EF4-FFF2-40B4-BE49-F238E27FC236}">
                  <a16:creationId xmlns:a16="http://schemas.microsoft.com/office/drawing/2014/main" id="{39E1F980-68BE-3ED2-5C69-500F175CC608}"/>
                </a:ext>
              </a:extLst>
            </p:cNvPr>
            <p:cNvPicPr>
              <a:picLocks noChangeAspect="1"/>
            </p:cNvPicPr>
            <p:nvPr userDrawn="1"/>
          </p:nvPicPr>
          <p:blipFill>
            <a:blip r:embed="rId42"/>
            <a:stretch>
              <a:fillRect/>
            </a:stretch>
          </p:blipFill>
          <p:spPr bwMode="ltGray">
            <a:xfrm>
              <a:off x="0" y="0"/>
              <a:ext cx="12192000" cy="6858000"/>
            </a:xfrm>
            <a:prstGeom prst="rect">
              <a:avLst/>
            </a:prstGeom>
          </p:spPr>
        </p:pic>
        <p:grpSp>
          <p:nvGrpSpPr>
            <p:cNvPr id="49" name="Group 48">
              <a:extLst>
                <a:ext uri="{FF2B5EF4-FFF2-40B4-BE49-F238E27FC236}">
                  <a16:creationId xmlns:a16="http://schemas.microsoft.com/office/drawing/2014/main" id="{B3218D90-B9A4-6732-94F0-41762FB2E63A}"/>
                </a:ext>
              </a:extLst>
            </p:cNvPr>
            <p:cNvGrpSpPr/>
            <p:nvPr userDrawn="1"/>
          </p:nvGrpSpPr>
          <p:grpSpPr bwMode="invGray">
            <a:xfrm>
              <a:off x="0" y="6255544"/>
              <a:ext cx="904875" cy="602455"/>
              <a:chOff x="0" y="6255544"/>
              <a:chExt cx="904875" cy="602455"/>
            </a:xfrm>
          </p:grpSpPr>
          <p:pic>
            <p:nvPicPr>
              <p:cNvPr id="50" name="Picture 49">
                <a:extLst>
                  <a:ext uri="{FF2B5EF4-FFF2-40B4-BE49-F238E27FC236}">
                    <a16:creationId xmlns:a16="http://schemas.microsoft.com/office/drawing/2014/main" id="{7EE0905C-3EC8-9DE3-E8A2-B56B4172C713}"/>
                  </a:ext>
                </a:extLst>
              </p:cNvPr>
              <p:cNvPicPr>
                <a:picLocks noChangeAspect="1"/>
              </p:cNvPicPr>
              <p:nvPr userDrawn="1"/>
            </p:nvPicPr>
            <p:blipFill rotWithShape="1">
              <a:blip r:embed="rId42"/>
              <a:srcRect t="91215" r="92578"/>
              <a:stretch/>
            </p:blipFill>
            <p:spPr bwMode="invGray">
              <a:xfrm>
                <a:off x="0" y="6255544"/>
                <a:ext cx="904875" cy="602455"/>
              </a:xfrm>
              <a:prstGeom prst="rect">
                <a:avLst/>
              </a:prstGeom>
            </p:spPr>
          </p:pic>
          <p:pic>
            <p:nvPicPr>
              <p:cNvPr id="51" name="Picture 50">
                <a:extLst>
                  <a:ext uri="{FF2B5EF4-FFF2-40B4-BE49-F238E27FC236}">
                    <a16:creationId xmlns:a16="http://schemas.microsoft.com/office/drawing/2014/main" id="{4058E1BD-CFAA-6C4E-1394-58334192742D}"/>
                  </a:ext>
                </a:extLst>
              </p:cNvPr>
              <p:cNvPicPr>
                <a:picLocks noChangeAspect="1"/>
              </p:cNvPicPr>
              <p:nvPr userDrawn="1"/>
            </p:nvPicPr>
            <p:blipFill rotWithShape="1">
              <a:blip r:embed="rId43">
                <a:extLst>
                  <a:ext uri="{BEBA8EAE-BF5A-486C-A8C5-ECC9F3942E4B}">
                    <a14:imgProps xmlns:a14="http://schemas.microsoft.com/office/drawing/2010/main">
                      <a14:imgLayer r:embed="rId44">
                        <a14:imgEffect>
                          <a14:brightnessContrast bright="100000"/>
                        </a14:imgEffect>
                      </a14:imgLayer>
                    </a14:imgProps>
                  </a:ext>
                </a:extLst>
              </a:blip>
              <a:srcRect l="4004" t="94052" r="92578"/>
              <a:stretch/>
            </p:blipFill>
            <p:spPr bwMode="invGray">
              <a:xfrm>
                <a:off x="488156" y="6450012"/>
                <a:ext cx="416719" cy="407987"/>
              </a:xfrm>
              <a:prstGeom prst="rect">
                <a:avLst/>
              </a:prstGeom>
            </p:spPr>
          </p:pic>
        </p:gr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253.xml"/><Relationship Id="rId7" Type="http://schemas.openxmlformats.org/officeDocument/2006/relationships/notesSlide" Target="../notesSlides/notesSlide1.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slideLayout" Target="../slideLayouts/slideLayout1.xml"/><Relationship Id="rId5" Type="http://schemas.openxmlformats.org/officeDocument/2006/relationships/tags" Target="../tags/tag255.xml"/><Relationship Id="rId4" Type="http://schemas.openxmlformats.org/officeDocument/2006/relationships/tags" Target="../tags/tag254.xml"/><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image" Target="../media/image71.svg"/><Relationship Id="rId3" Type="http://schemas.openxmlformats.org/officeDocument/2006/relationships/tags" Target="../tags/tag328.xml"/><Relationship Id="rId7" Type="http://schemas.openxmlformats.org/officeDocument/2006/relationships/tags" Target="../tags/tag332.xml"/><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tags" Target="../tags/tag327.xml"/><Relationship Id="rId16" Type="http://schemas.openxmlformats.org/officeDocument/2006/relationships/image" Target="../media/image74.png"/><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image" Target="../media/image69.png"/><Relationship Id="rId5" Type="http://schemas.openxmlformats.org/officeDocument/2006/relationships/tags" Target="../tags/tag330.xml"/><Relationship Id="rId15" Type="http://schemas.openxmlformats.org/officeDocument/2006/relationships/image" Target="../media/image73.svg"/><Relationship Id="rId10" Type="http://schemas.openxmlformats.org/officeDocument/2006/relationships/slideLayout" Target="../slideLayouts/slideLayout13.xml"/><Relationship Id="rId4" Type="http://schemas.openxmlformats.org/officeDocument/2006/relationships/tags" Target="../tags/tag329.xml"/><Relationship Id="rId9" Type="http://schemas.openxmlformats.org/officeDocument/2006/relationships/tags" Target="../tags/tag334.xml"/><Relationship Id="rId14" Type="http://schemas.openxmlformats.org/officeDocument/2006/relationships/image" Target="../media/image7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image" Target="../media/image79.jpeg"/><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image" Target="../media/image78.png"/><Relationship Id="rId5" Type="http://schemas.openxmlformats.org/officeDocument/2006/relationships/tags" Target="../tags/tag339.xml"/><Relationship Id="rId10" Type="http://schemas.openxmlformats.org/officeDocument/2006/relationships/image" Target="../media/image77.gif"/><Relationship Id="rId4" Type="http://schemas.openxmlformats.org/officeDocument/2006/relationships/tags" Target="../tags/tag338.xml"/><Relationship Id="rId9" Type="http://schemas.openxmlformats.org/officeDocument/2006/relationships/image" Target="../media/image76.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82.png"/><Relationship Id="rId5" Type="http://schemas.openxmlformats.org/officeDocument/2006/relationships/tags" Target="../tags/tag346.xml"/><Relationship Id="rId10" Type="http://schemas.openxmlformats.org/officeDocument/2006/relationships/image" Target="../media/image81.png"/><Relationship Id="rId4" Type="http://schemas.openxmlformats.org/officeDocument/2006/relationships/tags" Target="../tags/tag345.xml"/><Relationship Id="rId9" Type="http://schemas.openxmlformats.org/officeDocument/2006/relationships/image" Target="../media/image80.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51.xml"/><Relationship Id="rId7" Type="http://schemas.openxmlformats.org/officeDocument/2006/relationships/tags" Target="../tags/tag355.xml"/><Relationship Id="rId12" Type="http://schemas.openxmlformats.org/officeDocument/2006/relationships/image" Target="../media/image86.png"/><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image" Target="../media/image85.png"/><Relationship Id="rId5" Type="http://schemas.openxmlformats.org/officeDocument/2006/relationships/tags" Target="../tags/tag353.xml"/><Relationship Id="rId10" Type="http://schemas.openxmlformats.org/officeDocument/2006/relationships/image" Target="../media/image84.png"/><Relationship Id="rId4" Type="http://schemas.openxmlformats.org/officeDocument/2006/relationships/tags" Target="../tags/tag352.xml"/><Relationship Id="rId9" Type="http://schemas.openxmlformats.org/officeDocument/2006/relationships/image" Target="../media/image8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7.xml"/><Relationship Id="rId1" Type="http://schemas.openxmlformats.org/officeDocument/2006/relationships/tags" Target="../tags/tag356.xml"/><Relationship Id="rId5" Type="http://schemas.openxmlformats.org/officeDocument/2006/relationships/image" Target="../media/image88.png"/><Relationship Id="rId4"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258.xm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slideLayout" Target="../slideLayouts/slideLayout2.xml"/><Relationship Id="rId10" Type="http://schemas.openxmlformats.org/officeDocument/2006/relationships/image" Target="../media/image15.svg"/><Relationship Id="rId4" Type="http://schemas.openxmlformats.org/officeDocument/2006/relationships/tags" Target="../tags/tag259.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tags" Target="../tags/tag267.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image" Target="../media/image18.jpeg"/><Relationship Id="rId5" Type="http://schemas.openxmlformats.org/officeDocument/2006/relationships/tags" Target="../tags/tag264.xml"/><Relationship Id="rId10" Type="http://schemas.openxmlformats.org/officeDocument/2006/relationships/notesSlide" Target="../notesSlides/notesSlide2.xml"/><Relationship Id="rId4" Type="http://schemas.openxmlformats.org/officeDocument/2006/relationships/tags" Target="../tags/tag263.xml"/><Relationship Id="rId9"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3.svg"/><Relationship Id="rId3" Type="http://schemas.openxmlformats.org/officeDocument/2006/relationships/tags" Target="../tags/tag270.xml"/><Relationship Id="rId7" Type="http://schemas.openxmlformats.org/officeDocument/2006/relationships/slideLayout" Target="../slideLayouts/slideLayout2.xml"/><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tags" Target="../tags/tag269.xml"/><Relationship Id="rId16" Type="http://schemas.openxmlformats.org/officeDocument/2006/relationships/image" Target="../media/image26.png"/><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image" Target="../media/image21.svg"/><Relationship Id="rId5" Type="http://schemas.openxmlformats.org/officeDocument/2006/relationships/tags" Target="../tags/tag272.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tags" Target="../tags/tag271.xml"/><Relationship Id="rId9" Type="http://schemas.openxmlformats.org/officeDocument/2006/relationships/image" Target="../media/image19.jpe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13" Type="http://schemas.openxmlformats.org/officeDocument/2006/relationships/tags" Target="../tags/tag286.xml"/><Relationship Id="rId18" Type="http://schemas.openxmlformats.org/officeDocument/2006/relationships/tags" Target="../tags/tag291.xml"/><Relationship Id="rId26" Type="http://schemas.openxmlformats.org/officeDocument/2006/relationships/image" Target="../media/image29.svg"/><Relationship Id="rId3" Type="http://schemas.openxmlformats.org/officeDocument/2006/relationships/tags" Target="../tags/tag276.xml"/><Relationship Id="rId21" Type="http://schemas.openxmlformats.org/officeDocument/2006/relationships/tags" Target="../tags/tag294.xml"/><Relationship Id="rId34" Type="http://schemas.openxmlformats.org/officeDocument/2006/relationships/image" Target="../media/image35.svg"/><Relationship Id="rId7" Type="http://schemas.openxmlformats.org/officeDocument/2006/relationships/tags" Target="../tags/tag280.xml"/><Relationship Id="rId12" Type="http://schemas.openxmlformats.org/officeDocument/2006/relationships/tags" Target="../tags/tag285.xml"/><Relationship Id="rId17" Type="http://schemas.openxmlformats.org/officeDocument/2006/relationships/tags" Target="../tags/tag290.xml"/><Relationship Id="rId25" Type="http://schemas.openxmlformats.org/officeDocument/2006/relationships/image" Target="../media/image28.png"/><Relationship Id="rId33" Type="http://schemas.openxmlformats.org/officeDocument/2006/relationships/image" Target="../media/image34.png"/><Relationship Id="rId2" Type="http://schemas.openxmlformats.org/officeDocument/2006/relationships/tags" Target="../tags/tag275.xml"/><Relationship Id="rId16" Type="http://schemas.openxmlformats.org/officeDocument/2006/relationships/tags" Target="../tags/tag289.xml"/><Relationship Id="rId20" Type="http://schemas.openxmlformats.org/officeDocument/2006/relationships/tags" Target="../tags/tag293.xml"/><Relationship Id="rId29" Type="http://schemas.openxmlformats.org/officeDocument/2006/relationships/image" Target="../media/image32.png"/><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tags" Target="../tags/tag284.xml"/><Relationship Id="rId24" Type="http://schemas.openxmlformats.org/officeDocument/2006/relationships/notesSlide" Target="../notesSlides/notesSlide4.xml"/><Relationship Id="rId32" Type="http://schemas.openxmlformats.org/officeDocument/2006/relationships/image" Target="../media/image23.svg"/><Relationship Id="rId5" Type="http://schemas.openxmlformats.org/officeDocument/2006/relationships/tags" Target="../tags/tag278.xml"/><Relationship Id="rId15" Type="http://schemas.openxmlformats.org/officeDocument/2006/relationships/tags" Target="../tags/tag288.xml"/><Relationship Id="rId23" Type="http://schemas.openxmlformats.org/officeDocument/2006/relationships/slideLayout" Target="../slideLayouts/slideLayout15.xml"/><Relationship Id="rId28" Type="http://schemas.openxmlformats.org/officeDocument/2006/relationships/image" Target="../media/image31.svg"/><Relationship Id="rId10" Type="http://schemas.openxmlformats.org/officeDocument/2006/relationships/tags" Target="../tags/tag283.xml"/><Relationship Id="rId19" Type="http://schemas.openxmlformats.org/officeDocument/2006/relationships/tags" Target="../tags/tag292.xml"/><Relationship Id="rId31" Type="http://schemas.openxmlformats.org/officeDocument/2006/relationships/image" Target="../media/image22.png"/><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 Id="rId22" Type="http://schemas.openxmlformats.org/officeDocument/2006/relationships/tags" Target="../tags/tag295.xml"/><Relationship Id="rId27" Type="http://schemas.openxmlformats.org/officeDocument/2006/relationships/image" Target="../media/image30.png"/><Relationship Id="rId30" Type="http://schemas.openxmlformats.org/officeDocument/2006/relationships/image" Target="../media/image33.svg"/><Relationship Id="rId8" Type="http://schemas.openxmlformats.org/officeDocument/2006/relationships/tags" Target="../tags/tag281.xml"/></Relationships>
</file>

<file path=ppt/slides/_rels/slide6.xml.rels><?xml version="1.0" encoding="UTF-8" standalone="yes"?>
<Relationships xmlns="http://schemas.openxmlformats.org/package/2006/relationships"><Relationship Id="rId8" Type="http://schemas.openxmlformats.org/officeDocument/2006/relationships/hyperlink" Target="https://static1.squarespace.com/static/5a3080749f07f5db4cf1a4b4/t/5d23617ead195500013b2e3b/1562599818147/Austin-innovation-district-annual-review-06-2018.pdf" TargetMode="External"/><Relationship Id="rId3" Type="http://schemas.openxmlformats.org/officeDocument/2006/relationships/tags" Target="../tags/tag298.xml"/><Relationship Id="rId7" Type="http://schemas.openxmlformats.org/officeDocument/2006/relationships/slideLayout" Target="../slideLayouts/slideLayout2.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s>
</file>

<file path=ppt/slides/_rels/slide7.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image" Target="../media/image38.png"/><Relationship Id="rId3" Type="http://schemas.openxmlformats.org/officeDocument/2006/relationships/tags" Target="../tags/tag304.xml"/><Relationship Id="rId7" Type="http://schemas.openxmlformats.org/officeDocument/2006/relationships/tags" Target="../tags/tag308.xml"/><Relationship Id="rId12" Type="http://schemas.openxmlformats.org/officeDocument/2006/relationships/image" Target="../media/image37.svg"/><Relationship Id="rId2" Type="http://schemas.openxmlformats.org/officeDocument/2006/relationships/tags" Target="../tags/tag303.xml"/><Relationship Id="rId16" Type="http://schemas.openxmlformats.org/officeDocument/2006/relationships/image" Target="../media/image41.svg"/><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image" Target="../media/image36.png"/><Relationship Id="rId5" Type="http://schemas.openxmlformats.org/officeDocument/2006/relationships/tags" Target="../tags/tag306.xml"/><Relationship Id="rId15" Type="http://schemas.openxmlformats.org/officeDocument/2006/relationships/image" Target="../media/image40.png"/><Relationship Id="rId10" Type="http://schemas.openxmlformats.org/officeDocument/2006/relationships/notesSlide" Target="../notesSlides/notesSlide5.xml"/><Relationship Id="rId4" Type="http://schemas.openxmlformats.org/officeDocument/2006/relationships/tags" Target="../tags/tag305.xml"/><Relationship Id="rId9" Type="http://schemas.openxmlformats.org/officeDocument/2006/relationships/slideLayout" Target="../slideLayouts/slideLayout2.xml"/><Relationship Id="rId14" Type="http://schemas.openxmlformats.org/officeDocument/2006/relationships/image" Target="../media/image39.svg"/></Relationships>
</file>

<file path=ppt/slides/_rels/slide8.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tags" Target="../tags/tag312.xml"/><Relationship Id="rId21" Type="http://schemas.openxmlformats.org/officeDocument/2006/relationships/image" Target="../media/image51.jpeg"/><Relationship Id="rId7" Type="http://schemas.openxmlformats.org/officeDocument/2006/relationships/tags" Target="../tags/tag316.xml"/><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tags" Target="../tags/tag311.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image" Target="../media/image33.svg"/><Relationship Id="rId5" Type="http://schemas.openxmlformats.org/officeDocument/2006/relationships/tags" Target="../tags/tag314.xml"/><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32.png"/><Relationship Id="rId19" Type="http://schemas.openxmlformats.org/officeDocument/2006/relationships/image" Target="../media/image49.png"/><Relationship Id="rId4" Type="http://schemas.openxmlformats.org/officeDocument/2006/relationships/tags" Target="../tags/tag313.xml"/><Relationship Id="rId9" Type="http://schemas.openxmlformats.org/officeDocument/2006/relationships/slideLayout" Target="../slideLayouts/slideLayout2.xml"/><Relationship Id="rId14" Type="http://schemas.openxmlformats.org/officeDocument/2006/relationships/image" Target="../media/image44.png"/><Relationship Id="rId22"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tags" Target="../tags/tag320.xml"/><Relationship Id="rId21" Type="http://schemas.openxmlformats.org/officeDocument/2006/relationships/image" Target="../media/image65.png"/><Relationship Id="rId7" Type="http://schemas.openxmlformats.org/officeDocument/2006/relationships/tags" Target="../tags/tag324.xml"/><Relationship Id="rId12" Type="http://schemas.openxmlformats.org/officeDocument/2006/relationships/image" Target="../media/image56.jpeg"/><Relationship Id="rId17" Type="http://schemas.openxmlformats.org/officeDocument/2006/relationships/image" Target="../media/image61.jpeg"/><Relationship Id="rId25" Type="http://schemas.openxmlformats.org/officeDocument/2006/relationships/hyperlink" Target="https://news.txst.edu/research-and-innovation/2024/txst-sets-all-time-research-record.html" TargetMode="External"/><Relationship Id="rId2" Type="http://schemas.openxmlformats.org/officeDocument/2006/relationships/tags" Target="../tags/tag319.xml"/><Relationship Id="rId16" Type="http://schemas.openxmlformats.org/officeDocument/2006/relationships/image" Target="../media/image60.jpeg"/><Relationship Id="rId20" Type="http://schemas.openxmlformats.org/officeDocument/2006/relationships/image" Target="../media/image64.png"/><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tags" Target="../tags/tag322.xml"/><Relationship Id="rId15" Type="http://schemas.openxmlformats.org/officeDocument/2006/relationships/image" Target="../media/image59.jpe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jpeg"/><Relationship Id="rId4" Type="http://schemas.openxmlformats.org/officeDocument/2006/relationships/tags" Target="../tags/tag321.xml"/><Relationship Id="rId9" Type="http://schemas.openxmlformats.org/officeDocument/2006/relationships/slideLayout" Target="../slideLayouts/slideLayout2.xml"/><Relationship Id="rId14" Type="http://schemas.openxmlformats.org/officeDocument/2006/relationships/image" Target="../media/image58.jpeg"/><Relationship Id="rId22"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90D5EE4-332A-BC66-91E5-0D468C48E7F1}"/>
              </a:ext>
            </a:extLst>
          </p:cNvPr>
          <p:cNvGraphicFramePr>
            <a:graphicFrameLocks noChangeAspect="1"/>
          </p:cNvGraphicFramePr>
          <p:nvPr>
            <p:custDataLst>
              <p:tags r:id="rId2"/>
            </p:custDataLst>
            <p:extLst>
              <p:ext uri="{D42A27DB-BD31-4B8C-83A1-F6EECF244321}">
                <p14:modId xmlns:p14="http://schemas.microsoft.com/office/powerpoint/2010/main" val="177900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7" name="think-cell data - do not delete" hidden="1">
                        <a:extLst>
                          <a:ext uri="{FF2B5EF4-FFF2-40B4-BE49-F238E27FC236}">
                            <a16:creationId xmlns:a16="http://schemas.microsoft.com/office/drawing/2014/main" id="{090D5EE4-332A-BC66-91E5-0D468C48E7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Documenttype">
            <a:extLst>
              <a:ext uri="{FF2B5EF4-FFF2-40B4-BE49-F238E27FC236}">
                <a16:creationId xmlns:a16="http://schemas.microsoft.com/office/drawing/2014/main" id="{11D06D31-577C-468F-A315-4B1A48E07A2C}"/>
              </a:ext>
            </a:extLst>
          </p:cNvPr>
          <p:cNvSpPr>
            <a:spLocks noGrp="1"/>
          </p:cNvSpPr>
          <p:nvPr>
            <p:ph type="body" sz="quarter" idx="13"/>
            <p:custDataLst>
              <p:tags r:id="rId3"/>
            </p:custDataLst>
          </p:nvPr>
        </p:nvSpPr>
        <p:spPr>
          <a:xfrm>
            <a:off x="1232602" y="5992816"/>
            <a:ext cx="9726795" cy="215444"/>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t>May  2024</a:t>
            </a:r>
          </a:p>
        </p:txBody>
      </p:sp>
      <p:sp>
        <p:nvSpPr>
          <p:cNvPr id="3" name="Subtitle">
            <a:extLst>
              <a:ext uri="{FF2B5EF4-FFF2-40B4-BE49-F238E27FC236}">
                <a16:creationId xmlns:a16="http://schemas.microsoft.com/office/drawing/2014/main" id="{9D165D28-4E2C-4E35-98E6-6B5023BBA057}"/>
              </a:ext>
            </a:extLst>
          </p:cNvPr>
          <p:cNvSpPr>
            <a:spLocks noGrp="1"/>
          </p:cNvSpPr>
          <p:nvPr>
            <p:ph type="subTitle" idx="1"/>
            <p:custDataLst>
              <p:tags r:id="rId4"/>
            </p:custDataLst>
          </p:nvPr>
        </p:nvSpPr>
        <p:spPr>
          <a:xfrm>
            <a:off x="1232602" y="4246447"/>
            <a:ext cx="9726795" cy="30777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t>Discussion document</a:t>
            </a:r>
          </a:p>
        </p:txBody>
      </p:sp>
      <p:sp>
        <p:nvSpPr>
          <p:cNvPr id="4" name="Title">
            <a:extLst>
              <a:ext uri="{FF2B5EF4-FFF2-40B4-BE49-F238E27FC236}">
                <a16:creationId xmlns:a16="http://schemas.microsoft.com/office/drawing/2014/main" id="{806FD97B-691F-4513-92F7-37A1FAC29B8E}"/>
              </a:ext>
            </a:extLst>
          </p:cNvPr>
          <p:cNvSpPr>
            <a:spLocks noGrp="1"/>
          </p:cNvSpPr>
          <p:nvPr>
            <p:ph type="title"/>
            <p:custDataLst>
              <p:tags r:id="rId5"/>
            </p:custDataLst>
          </p:nvPr>
        </p:nvSpPr>
        <p:spPr>
          <a:xfrm>
            <a:off x="1232602" y="3448293"/>
            <a:ext cx="9726795" cy="67710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Life sciences in the Austin region</a:t>
            </a:r>
          </a:p>
        </p:txBody>
      </p:sp>
    </p:spTree>
    <p:custDataLst>
      <p:tags r:id="rId1"/>
    </p:custDataLst>
    <p:extLst>
      <p:ext uri="{BB962C8B-B14F-4D97-AF65-F5344CB8AC3E}">
        <p14:creationId xmlns:p14="http://schemas.microsoft.com/office/powerpoint/2010/main" val="6192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4A6E398-2AA8-4503-9CDA-F2D75855EBB6}"/>
              </a:ext>
            </a:extLst>
          </p:cNvPr>
          <p:cNvSpPr txBox="1">
            <a:spLocks/>
          </p:cNvSpPr>
          <p:nvPr/>
        </p:nvSpPr>
        <p:spPr>
          <a:xfrm>
            <a:off x="731940" y="767898"/>
            <a:ext cx="5056118" cy="1231106"/>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r>
              <a:rPr lang="en-US" sz="4000" dirty="0">
                <a:solidFill>
                  <a:schemeClr val="accent1"/>
                </a:solidFill>
                <a:latin typeface="+mj-lt"/>
              </a:rPr>
              <a:t>Vibrant region with continued growth</a:t>
            </a:r>
            <a:endParaRPr lang="en-US" sz="4000" b="1" dirty="0">
              <a:solidFill>
                <a:schemeClr val="accent1"/>
              </a:solidFill>
              <a:latin typeface="+mj-lt"/>
            </a:endParaRPr>
          </a:p>
        </p:txBody>
      </p:sp>
      <p:sp>
        <p:nvSpPr>
          <p:cNvPr id="3" name="Text Placeholder 2">
            <a:extLst>
              <a:ext uri="{FF2B5EF4-FFF2-40B4-BE49-F238E27FC236}">
                <a16:creationId xmlns:a16="http://schemas.microsoft.com/office/drawing/2014/main" id="{94E082A4-1852-33C1-FA80-CFC28301A0A1}"/>
              </a:ext>
            </a:extLst>
          </p:cNvPr>
          <p:cNvSpPr>
            <a:spLocks noGrp="1"/>
          </p:cNvSpPr>
          <p:nvPr>
            <p:ph type="body" sz="quarter" idx="10"/>
          </p:nvPr>
        </p:nvSpPr>
        <p:spPr/>
        <p:txBody>
          <a:bodyPr/>
          <a:lstStyle/>
          <a:p>
            <a:endParaRPr lang="en-US"/>
          </a:p>
        </p:txBody>
      </p:sp>
      <p:sp>
        <p:nvSpPr>
          <p:cNvPr id="153" name="TextBox 152">
            <a:extLst>
              <a:ext uri="{FF2B5EF4-FFF2-40B4-BE49-F238E27FC236}">
                <a16:creationId xmlns:a16="http://schemas.microsoft.com/office/drawing/2014/main" id="{CFE2B5DF-4070-400A-BA8B-DA79F732A624}"/>
              </a:ext>
            </a:extLst>
          </p:cNvPr>
          <p:cNvSpPr txBox="1">
            <a:spLocks/>
          </p:cNvSpPr>
          <p:nvPr>
            <p:custDataLst>
              <p:tags r:id="rId1"/>
            </p:custDataLst>
          </p:nvPr>
        </p:nvSpPr>
        <p:spPr>
          <a:xfrm>
            <a:off x="731940" y="2410816"/>
            <a:ext cx="5056118" cy="276225"/>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latin typeface="+mj-lt"/>
              </a:rPr>
              <a:t>The Austin region is a good place to live and do business</a:t>
            </a:r>
          </a:p>
        </p:txBody>
      </p:sp>
      <p:sp>
        <p:nvSpPr>
          <p:cNvPr id="154" name="TextBox 153">
            <a:extLst>
              <a:ext uri="{FF2B5EF4-FFF2-40B4-BE49-F238E27FC236}">
                <a16:creationId xmlns:a16="http://schemas.microsoft.com/office/drawing/2014/main" id="{0BA26B6F-CA92-44BD-97AC-87CB367BF33C}"/>
              </a:ext>
            </a:extLst>
          </p:cNvPr>
          <p:cNvSpPr txBox="1">
            <a:spLocks/>
          </p:cNvSpPr>
          <p:nvPr/>
        </p:nvSpPr>
        <p:spPr>
          <a:xfrm>
            <a:off x="731940" y="3163213"/>
            <a:ext cx="5056118" cy="86177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None/>
            </a:pPr>
            <a:r>
              <a:rPr lang="en-US" sz="1400" dirty="0">
                <a:latin typeface="+mj-lt"/>
              </a:rPr>
              <a:t>The Austin region has experienced GDP growth of 57% from 2016-2021, highest among select peers and has been ranked the </a:t>
            </a:r>
            <a:r>
              <a:rPr lang="en-US" sz="1400" b="1" dirty="0">
                <a:latin typeface="+mj-lt"/>
              </a:rPr>
              <a:t>top place to live in Texas</a:t>
            </a:r>
            <a:r>
              <a:rPr lang="en-US" sz="1400" dirty="0">
                <a:latin typeface="+mj-lt"/>
              </a:rPr>
              <a:t> according to US News and World Report’s 2023 survey</a:t>
            </a:r>
          </a:p>
          <a:p>
            <a:pPr>
              <a:buNone/>
            </a:pPr>
            <a:r>
              <a:rPr lang="en-US" sz="1400" dirty="0">
                <a:latin typeface="+mj-lt"/>
              </a:rPr>
              <a:t>There are ample </a:t>
            </a:r>
            <a:r>
              <a:rPr lang="en-US" sz="1400" b="1" dirty="0">
                <a:latin typeface="+mj-lt"/>
              </a:rPr>
              <a:t>business incentives </a:t>
            </a:r>
            <a:r>
              <a:rPr lang="en-US" sz="1400" dirty="0">
                <a:latin typeface="+mj-lt"/>
              </a:rPr>
              <a:t>including the state-level Jobs, Energy, Technology and Innovation program that reduces property taxes for new manufacturing, research and development facilities</a:t>
            </a:r>
          </a:p>
        </p:txBody>
      </p:sp>
      <p:sp>
        <p:nvSpPr>
          <p:cNvPr id="60" name="TextBox 59">
            <a:extLst>
              <a:ext uri="{FF2B5EF4-FFF2-40B4-BE49-F238E27FC236}">
                <a16:creationId xmlns:a16="http://schemas.microsoft.com/office/drawing/2014/main" id="{7E796D42-63A3-442D-8CEE-5B912CD46930}"/>
              </a:ext>
            </a:extLst>
          </p:cNvPr>
          <p:cNvSpPr txBox="1">
            <a:spLocks/>
          </p:cNvSpPr>
          <p:nvPr>
            <p:custDataLst>
              <p:tags r:id="rId2"/>
            </p:custDataLst>
          </p:nvPr>
        </p:nvSpPr>
        <p:spPr>
          <a:xfrm>
            <a:off x="7664117" y="944563"/>
            <a:ext cx="3975434" cy="277753"/>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latin typeface="+mj-lt"/>
              </a:rPr>
              <a:t>Cultural events that attract innovation</a:t>
            </a:r>
          </a:p>
        </p:txBody>
      </p:sp>
      <p:sp>
        <p:nvSpPr>
          <p:cNvPr id="61" name="TextBox 60">
            <a:extLst>
              <a:ext uri="{FF2B5EF4-FFF2-40B4-BE49-F238E27FC236}">
                <a16:creationId xmlns:a16="http://schemas.microsoft.com/office/drawing/2014/main" id="{7D63C3F1-F460-4C9C-9E7E-1A398B135A28}"/>
              </a:ext>
            </a:extLst>
          </p:cNvPr>
          <p:cNvSpPr txBox="1">
            <a:spLocks/>
          </p:cNvSpPr>
          <p:nvPr/>
        </p:nvSpPr>
        <p:spPr>
          <a:xfrm>
            <a:off x="7664117" y="1308022"/>
            <a:ext cx="3975434"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rPr>
              <a:t>The Austin region is home to the annual SXSW conference, Life Science and Healthcare Innovation Summit, and a series of other key events to convent life sciences thought leaders</a:t>
            </a:r>
          </a:p>
        </p:txBody>
      </p:sp>
      <p:sp>
        <p:nvSpPr>
          <p:cNvPr id="84" name="TextBox 83">
            <a:extLst>
              <a:ext uri="{FF2B5EF4-FFF2-40B4-BE49-F238E27FC236}">
                <a16:creationId xmlns:a16="http://schemas.microsoft.com/office/drawing/2014/main" id="{C2533366-765D-437A-934C-4983985CA722}"/>
              </a:ext>
            </a:extLst>
          </p:cNvPr>
          <p:cNvSpPr txBox="1">
            <a:spLocks/>
          </p:cNvSpPr>
          <p:nvPr>
            <p:custDataLst>
              <p:tags r:id="rId3"/>
            </p:custDataLst>
          </p:nvPr>
        </p:nvSpPr>
        <p:spPr>
          <a:xfrm>
            <a:off x="7664117" y="2625725"/>
            <a:ext cx="3975434" cy="276999"/>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latin typeface="+mj-lt"/>
              </a:rPr>
              <a:t>Burgeoning Innovation District</a:t>
            </a:r>
          </a:p>
        </p:txBody>
      </p:sp>
      <p:sp>
        <p:nvSpPr>
          <p:cNvPr id="85" name="TextBox 84">
            <a:extLst>
              <a:ext uri="{FF2B5EF4-FFF2-40B4-BE49-F238E27FC236}">
                <a16:creationId xmlns:a16="http://schemas.microsoft.com/office/drawing/2014/main" id="{DD19A931-EA2F-4E6D-841A-846C17F6CAF5}"/>
              </a:ext>
            </a:extLst>
          </p:cNvPr>
          <p:cNvSpPr txBox="1">
            <a:spLocks/>
          </p:cNvSpPr>
          <p:nvPr/>
        </p:nvSpPr>
        <p:spPr>
          <a:xfrm>
            <a:off x="7664117" y="2989184"/>
            <a:ext cx="3975434" cy="12926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rPr>
              <a:t>Developing Innovation District in the heart of the Central Business District with real estate with close proximity to the city’s major research university, development of two new hospitals and an upcoming effort to revitalize I-35 and further enhance vibrancy</a:t>
            </a:r>
          </a:p>
        </p:txBody>
      </p:sp>
      <p:sp>
        <p:nvSpPr>
          <p:cNvPr id="93" name="TextBox 92">
            <a:extLst>
              <a:ext uri="{FF2B5EF4-FFF2-40B4-BE49-F238E27FC236}">
                <a16:creationId xmlns:a16="http://schemas.microsoft.com/office/drawing/2014/main" id="{6397F93F-15FC-447B-88AA-C485AC612EFD}"/>
              </a:ext>
            </a:extLst>
          </p:cNvPr>
          <p:cNvSpPr txBox="1">
            <a:spLocks/>
          </p:cNvSpPr>
          <p:nvPr/>
        </p:nvSpPr>
        <p:spPr>
          <a:xfrm>
            <a:off x="7664117" y="5051347"/>
            <a:ext cx="3975434"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rPr>
              <a:t>The Austin region boasts the highest parks per capita among  peer cities</a:t>
            </a:r>
            <a:r>
              <a:rPr lang="en-US" sz="1400" baseline="30000" dirty="0">
                <a:latin typeface="+mj-lt"/>
              </a:rPr>
              <a:t>1</a:t>
            </a:r>
            <a:r>
              <a:rPr lang="en-US" sz="1400" dirty="0">
                <a:latin typeface="+mj-lt"/>
              </a:rPr>
              <a:t>, a live music hub with multiple annual music festivals, and eight James Beard award semifinalists in 2024</a:t>
            </a:r>
          </a:p>
        </p:txBody>
      </p:sp>
      <p:pic>
        <p:nvPicPr>
          <p:cNvPr id="30" name="Picture 29">
            <a:extLst>
              <a:ext uri="{FF2B5EF4-FFF2-40B4-BE49-F238E27FC236}">
                <a16:creationId xmlns:a16="http://schemas.microsoft.com/office/drawing/2014/main" id="{0370FA6B-F2FE-447C-952A-16509E51655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0" y="4759111"/>
            <a:ext cx="6516547" cy="2098889"/>
          </a:xfrm>
          <a:prstGeom prst="rect">
            <a:avLst/>
          </a:prstGeom>
        </p:spPr>
      </p:pic>
      <p:pic>
        <p:nvPicPr>
          <p:cNvPr id="18" name="CustomIcon">
            <a:extLst>
              <a:ext uri="{FF2B5EF4-FFF2-40B4-BE49-F238E27FC236}">
                <a16:creationId xmlns:a16="http://schemas.microsoft.com/office/drawing/2014/main" id="{83C8F688-2352-C631-50C3-D44FA39C5994}"/>
              </a:ext>
            </a:extLst>
          </p:cNvPr>
          <p:cNvPicPr>
            <a:picLocks noChangeAspect="1"/>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6778458" y="2625725"/>
            <a:ext cx="609600" cy="609600"/>
          </a:xfrm>
          <a:prstGeom prst="rect">
            <a:avLst/>
          </a:prstGeom>
        </p:spPr>
      </p:pic>
      <p:sp>
        <p:nvSpPr>
          <p:cNvPr id="20" name="4. Footnote">
            <a:extLst>
              <a:ext uri="{FF2B5EF4-FFF2-40B4-BE49-F238E27FC236}">
                <a16:creationId xmlns:a16="http://schemas.microsoft.com/office/drawing/2014/main" id="{70A58A59-E41D-D989-95D4-E6533A73361D}"/>
              </a:ext>
            </a:extLst>
          </p:cNvPr>
          <p:cNvSpPr txBox="1"/>
          <p:nvPr>
            <p:custDataLst>
              <p:tags r:id="rId5"/>
            </p:custDataLst>
          </p:nvPr>
        </p:nvSpPr>
        <p:spPr>
          <a:xfrm>
            <a:off x="6613136" y="6339269"/>
            <a:ext cx="494068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Peers include Dallas, Houston, San Diego, Boston, Raleigh-Durham, Charlotte and Nashville</a:t>
            </a:r>
          </a:p>
        </p:txBody>
      </p:sp>
      <p:sp>
        <p:nvSpPr>
          <p:cNvPr id="22" name="TextBox 21">
            <a:extLst>
              <a:ext uri="{FF2B5EF4-FFF2-40B4-BE49-F238E27FC236}">
                <a16:creationId xmlns:a16="http://schemas.microsoft.com/office/drawing/2014/main" id="{42EFE6F1-8F91-A3DA-931D-48AAC2B437C6}"/>
              </a:ext>
            </a:extLst>
          </p:cNvPr>
          <p:cNvSpPr txBox="1">
            <a:spLocks/>
          </p:cNvSpPr>
          <p:nvPr>
            <p:custDataLst>
              <p:tags r:id="rId6"/>
            </p:custDataLst>
          </p:nvPr>
        </p:nvSpPr>
        <p:spPr>
          <a:xfrm>
            <a:off x="7664117" y="4681818"/>
            <a:ext cx="3975434" cy="276999"/>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latin typeface="+mj-lt"/>
              </a:rPr>
              <a:t>Dynamic regional culture</a:t>
            </a:r>
          </a:p>
        </p:txBody>
      </p:sp>
      <p:pic>
        <p:nvPicPr>
          <p:cNvPr id="24" name="CustomIcon">
            <a:extLst>
              <a:ext uri="{FF2B5EF4-FFF2-40B4-BE49-F238E27FC236}">
                <a16:creationId xmlns:a16="http://schemas.microsoft.com/office/drawing/2014/main" id="{B86AC2C9-7429-75A8-C024-BD0FDD7FA490}"/>
              </a:ext>
            </a:extLst>
          </p:cNvPr>
          <p:cNvPicPr>
            <a:picLocks noChangeAspect="1"/>
          </p:cNvPicPr>
          <p:nvPr>
            <p:custDataLst>
              <p:tags r:id="rId7"/>
            </p:custDataLst>
          </p:nvPr>
        </p:nvPicPr>
        <p:blipFill>
          <a:blip r:embed="rId14">
            <a:extLst>
              <a:ext uri="{96DAC541-7B7A-43D3-8B79-37D633B846F1}">
                <asvg:svgBlip xmlns:asvg="http://schemas.microsoft.com/office/drawing/2016/SVG/main" r:embed="rId15"/>
              </a:ext>
            </a:extLst>
          </a:blip>
          <a:stretch>
            <a:fillRect/>
          </a:stretch>
        </p:blipFill>
        <p:spPr>
          <a:xfrm>
            <a:off x="6785532" y="1009650"/>
            <a:ext cx="609600" cy="609600"/>
          </a:xfrm>
          <a:prstGeom prst="rect">
            <a:avLst/>
          </a:prstGeom>
        </p:spPr>
      </p:pic>
      <p:pic>
        <p:nvPicPr>
          <p:cNvPr id="26" name="CustomIcon">
            <a:extLst>
              <a:ext uri="{FF2B5EF4-FFF2-40B4-BE49-F238E27FC236}">
                <a16:creationId xmlns:a16="http://schemas.microsoft.com/office/drawing/2014/main" id="{8D093D00-A2F0-9B65-DCF7-890C26AC5663}"/>
              </a:ext>
            </a:extLst>
          </p:cNvPr>
          <p:cNvPicPr>
            <a:picLocks noChangeAspect="1"/>
          </p:cNvPicPr>
          <p:nvPr>
            <p:custDataLst>
              <p:tags r:id="rId8"/>
            </p:custDataLst>
          </p:nvPr>
        </p:nvPicPr>
        <p:blipFill>
          <a:blip r:embed="rId16">
            <a:extLst>
              <a:ext uri="{96DAC541-7B7A-43D3-8B79-37D633B846F1}">
                <asvg:svgBlip xmlns:asvg="http://schemas.microsoft.com/office/drawing/2016/SVG/main" r:embed="rId17"/>
              </a:ext>
            </a:extLst>
          </a:blip>
          <a:stretch>
            <a:fillRect/>
          </a:stretch>
        </p:blipFill>
        <p:spPr>
          <a:xfrm>
            <a:off x="6785532" y="4746547"/>
            <a:ext cx="609600" cy="609600"/>
          </a:xfrm>
          <a:prstGeom prst="rect">
            <a:avLst/>
          </a:prstGeom>
        </p:spPr>
      </p:pic>
      <p:sp>
        <p:nvSpPr>
          <p:cNvPr id="27" name="5. Source">
            <a:extLst>
              <a:ext uri="{FF2B5EF4-FFF2-40B4-BE49-F238E27FC236}">
                <a16:creationId xmlns:a16="http://schemas.microsoft.com/office/drawing/2014/main" id="{3659F0C7-05FF-B75A-706F-C3EC3C1A47EB}"/>
              </a:ext>
            </a:extLst>
          </p:cNvPr>
          <p:cNvSpPr txBox="1"/>
          <p:nvPr>
            <p:custDataLst>
              <p:tags r:id="rId9"/>
            </p:custDataLst>
          </p:nvPr>
        </p:nvSpPr>
        <p:spPr>
          <a:xfrm>
            <a:off x="6613136" y="6501669"/>
            <a:ext cx="2588014"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r>
              <a:rPr lang="en-US" sz="800" dirty="0" err="1"/>
              <a:t>Lightcast</a:t>
            </a:r>
            <a:r>
              <a:rPr lang="en-US" sz="800" dirty="0"/>
              <a:t>, Trust for Public Land, web search </a:t>
            </a:r>
          </a:p>
        </p:txBody>
      </p:sp>
    </p:spTree>
    <p:extLst>
      <p:ext uri="{BB962C8B-B14F-4D97-AF65-F5344CB8AC3E}">
        <p14:creationId xmlns:p14="http://schemas.microsoft.com/office/powerpoint/2010/main" val="201731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20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305940-B589-46FF-B613-34CEB128DA9A}"/>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BACEA9CB-8751-5BE4-EAB3-08DE95CCE9E8}"/>
              </a:ext>
            </a:extLst>
          </p:cNvPr>
          <p:cNvSpPr>
            <a:spLocks noGrp="1"/>
          </p:cNvSpPr>
          <p:nvPr>
            <p:ph type="body" sz="quarter" idx="10"/>
          </p:nvPr>
        </p:nvSpPr>
        <p:spPr/>
        <p:txBody>
          <a:bodyPr/>
          <a:lstStyle/>
          <a:p>
            <a:endParaRPr lang="en-US"/>
          </a:p>
        </p:txBody>
      </p:sp>
      <p:sp>
        <p:nvSpPr>
          <p:cNvPr id="5" name="2. Slide Title">
            <a:extLst>
              <a:ext uri="{FF2B5EF4-FFF2-40B4-BE49-F238E27FC236}">
                <a16:creationId xmlns:a16="http://schemas.microsoft.com/office/drawing/2014/main" id="{399EB35D-A442-82DF-E5A1-68F13C22059B}"/>
              </a:ext>
            </a:extLst>
          </p:cNvPr>
          <p:cNvSpPr>
            <a:spLocks noGrp="1"/>
          </p:cNvSpPr>
          <p:nvPr>
            <p:ph type="title"/>
            <p:custDataLst>
              <p:tags r:id="rId1"/>
            </p:custDataLst>
          </p:nvPr>
        </p:nvSpPr>
        <p:spPr/>
        <p:txBody>
          <a:bodyPr vert="horz"/>
          <a:lstStyle/>
          <a:p>
            <a:r>
              <a:rPr lang="en-US" dirty="0"/>
              <a:t>Specialization in </a:t>
            </a:r>
            <a:r>
              <a:rPr lang="en-US" b="1" dirty="0"/>
              <a:t>MedTech</a:t>
            </a:r>
            <a:r>
              <a:rPr lang="en-US" dirty="0"/>
              <a:t> in the region can serve as a catalyst for growth</a:t>
            </a:r>
          </a:p>
        </p:txBody>
      </p:sp>
      <p:sp>
        <p:nvSpPr>
          <p:cNvPr id="13" name="TextBox 12">
            <a:extLst>
              <a:ext uri="{FF2B5EF4-FFF2-40B4-BE49-F238E27FC236}">
                <a16:creationId xmlns:a16="http://schemas.microsoft.com/office/drawing/2014/main" id="{57FDBDFD-1064-62E0-7FA0-E2341E6B9053}"/>
              </a:ext>
            </a:extLst>
          </p:cNvPr>
          <p:cNvSpPr txBox="1"/>
          <p:nvPr/>
        </p:nvSpPr>
        <p:spPr>
          <a:xfrm>
            <a:off x="8263467" y="2246608"/>
            <a:ext cx="3373796" cy="17620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b="1" dirty="0"/>
              <a:t>Texas Robotics </a:t>
            </a:r>
            <a:r>
              <a:rPr lang="en-US" dirty="0"/>
              <a:t>partners with the private sector to explore research topics through shared infrastructure and capabilities</a:t>
            </a:r>
            <a:endParaRPr lang="en-US" b="1" dirty="0"/>
          </a:p>
          <a:p>
            <a:pPr lvl="1"/>
            <a:r>
              <a:rPr lang="en-US" b="1" dirty="0"/>
              <a:t>Example partners </a:t>
            </a:r>
            <a:r>
              <a:rPr lang="en-US" dirty="0"/>
              <a:t>include </a:t>
            </a:r>
            <a:r>
              <a:rPr lang="en-US" dirty="0" err="1"/>
              <a:t>sparkcognition</a:t>
            </a:r>
            <a:r>
              <a:rPr lang="en-US" dirty="0"/>
              <a:t>, Fox Robotics, Google, Amazon and more</a:t>
            </a:r>
          </a:p>
        </p:txBody>
      </p:sp>
      <p:sp>
        <p:nvSpPr>
          <p:cNvPr id="15" name="TextBox 14">
            <a:extLst>
              <a:ext uri="{FF2B5EF4-FFF2-40B4-BE49-F238E27FC236}">
                <a16:creationId xmlns:a16="http://schemas.microsoft.com/office/drawing/2014/main" id="{E20B8049-E01A-A72C-4182-19A44F05EF70}"/>
              </a:ext>
            </a:extLst>
          </p:cNvPr>
          <p:cNvSpPr txBox="1"/>
          <p:nvPr/>
        </p:nvSpPr>
        <p:spPr>
          <a:xfrm>
            <a:off x="6130605" y="1340308"/>
            <a:ext cx="5066387"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t>Ecosystem partnerships and interdisciplinary research that can fuel innovation</a:t>
            </a:r>
            <a:endParaRPr lang="en-US" dirty="0"/>
          </a:p>
        </p:txBody>
      </p:sp>
      <p:cxnSp>
        <p:nvCxnSpPr>
          <p:cNvPr id="16" name="GreyLineSeparatorDefault 60">
            <a:extLst>
              <a:ext uri="{FF2B5EF4-FFF2-40B4-BE49-F238E27FC236}">
                <a16:creationId xmlns:a16="http://schemas.microsoft.com/office/drawing/2014/main" id="{AB312AEF-E646-DC3F-768D-9FEEB9B0E68C}"/>
              </a:ext>
            </a:extLst>
          </p:cNvPr>
          <p:cNvCxnSpPr>
            <a:cxnSpLocks/>
          </p:cNvCxnSpPr>
          <p:nvPr>
            <p:custDataLst>
              <p:tags r:id="rId2"/>
            </p:custDataLst>
          </p:nvPr>
        </p:nvCxnSpPr>
        <p:spPr>
          <a:xfrm flipV="1">
            <a:off x="6130605" y="1895091"/>
            <a:ext cx="5506659" cy="3332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94B3BB2B-2073-634A-AF5C-F95AA6D125CC}"/>
              </a:ext>
            </a:extLst>
          </p:cNvPr>
          <p:cNvSpPr/>
          <p:nvPr/>
        </p:nvSpPr>
        <p:spPr>
          <a:xfrm>
            <a:off x="6130606" y="1895091"/>
            <a:ext cx="327804" cy="66641"/>
          </a:xfrm>
          <a:prstGeom prst="roundRect">
            <a:avLst>
              <a:gd name="adj" fmla="val 50000"/>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TextBox 17">
            <a:extLst>
              <a:ext uri="{FF2B5EF4-FFF2-40B4-BE49-F238E27FC236}">
                <a16:creationId xmlns:a16="http://schemas.microsoft.com/office/drawing/2014/main" id="{DD448A1B-4C91-4732-0B07-400579F0155E}"/>
              </a:ext>
            </a:extLst>
          </p:cNvPr>
          <p:cNvSpPr txBox="1"/>
          <p:nvPr/>
        </p:nvSpPr>
        <p:spPr>
          <a:xfrm>
            <a:off x="554737" y="1582993"/>
            <a:ext cx="506638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t>Workforce specialization is building</a:t>
            </a:r>
          </a:p>
        </p:txBody>
      </p:sp>
      <p:cxnSp>
        <p:nvCxnSpPr>
          <p:cNvPr id="19" name="GreyLineSeparatorDefault 60">
            <a:extLst>
              <a:ext uri="{FF2B5EF4-FFF2-40B4-BE49-F238E27FC236}">
                <a16:creationId xmlns:a16="http://schemas.microsoft.com/office/drawing/2014/main" id="{71CF2FCC-68DB-B381-9066-CEBE322B21F5}"/>
              </a:ext>
            </a:extLst>
          </p:cNvPr>
          <p:cNvCxnSpPr>
            <a:cxnSpLocks/>
          </p:cNvCxnSpPr>
          <p:nvPr>
            <p:custDataLst>
              <p:tags r:id="rId3"/>
            </p:custDataLst>
          </p:nvPr>
        </p:nvCxnSpPr>
        <p:spPr>
          <a:xfrm>
            <a:off x="554737" y="1928411"/>
            <a:ext cx="5066387"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133DF88F-3B50-24B4-2FD9-55B21FE2A983}"/>
              </a:ext>
            </a:extLst>
          </p:cNvPr>
          <p:cNvSpPr/>
          <p:nvPr/>
        </p:nvSpPr>
        <p:spPr>
          <a:xfrm>
            <a:off x="554738" y="1895091"/>
            <a:ext cx="327804" cy="66641"/>
          </a:xfrm>
          <a:prstGeom prst="roundRect">
            <a:avLst>
              <a:gd name="adj" fmla="val 50000"/>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1" name="TextBox 20">
            <a:extLst>
              <a:ext uri="{FF2B5EF4-FFF2-40B4-BE49-F238E27FC236}">
                <a16:creationId xmlns:a16="http://schemas.microsoft.com/office/drawing/2014/main" id="{6CE368C8-2634-5612-3277-DA0278B0E235}"/>
              </a:ext>
            </a:extLst>
          </p:cNvPr>
          <p:cNvSpPr txBox="1"/>
          <p:nvPr/>
        </p:nvSpPr>
        <p:spPr>
          <a:xfrm>
            <a:off x="554737" y="2193266"/>
            <a:ext cx="5024563" cy="126957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dirty="0"/>
              <a:t>The Austin region has </a:t>
            </a:r>
            <a:r>
              <a:rPr lang="en-US" b="1" dirty="0"/>
              <a:t>higher concentration</a:t>
            </a:r>
            <a:r>
              <a:rPr lang="en-US" b="1" baseline="30000" dirty="0"/>
              <a:t>1</a:t>
            </a:r>
            <a:r>
              <a:rPr lang="en-US" b="1" dirty="0"/>
              <a:t> </a:t>
            </a:r>
            <a:r>
              <a:rPr lang="en-US" dirty="0"/>
              <a:t>of orthopedics-related jobs than the US</a:t>
            </a:r>
          </a:p>
          <a:p>
            <a:pPr lvl="1"/>
            <a:r>
              <a:rPr lang="en-US" dirty="0"/>
              <a:t>Job postings in </a:t>
            </a:r>
            <a:r>
              <a:rPr lang="en-US" b="1" dirty="0" err="1"/>
              <a:t>NeuroTech</a:t>
            </a:r>
            <a:r>
              <a:rPr lang="en-US" dirty="0"/>
              <a:t> in the region outsize other therapeutic areas within MedTech (e.g., cardio MedTech)</a:t>
            </a:r>
            <a:endParaRPr lang="en-US" b="1" dirty="0"/>
          </a:p>
        </p:txBody>
      </p:sp>
      <p:sp>
        <p:nvSpPr>
          <p:cNvPr id="22" name="TextBox 21">
            <a:extLst>
              <a:ext uri="{FF2B5EF4-FFF2-40B4-BE49-F238E27FC236}">
                <a16:creationId xmlns:a16="http://schemas.microsoft.com/office/drawing/2014/main" id="{8D68D02C-2A29-4CD7-4A31-0530B1DF069C}"/>
              </a:ext>
            </a:extLst>
          </p:cNvPr>
          <p:cNvSpPr txBox="1"/>
          <p:nvPr/>
        </p:nvSpPr>
        <p:spPr>
          <a:xfrm>
            <a:off x="554738" y="3787198"/>
            <a:ext cx="506638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t>Funding momentum in the region</a:t>
            </a:r>
            <a:endParaRPr lang="en-US" dirty="0"/>
          </a:p>
        </p:txBody>
      </p:sp>
      <p:cxnSp>
        <p:nvCxnSpPr>
          <p:cNvPr id="23" name="GreyLineSeparatorDefault 60">
            <a:extLst>
              <a:ext uri="{FF2B5EF4-FFF2-40B4-BE49-F238E27FC236}">
                <a16:creationId xmlns:a16="http://schemas.microsoft.com/office/drawing/2014/main" id="{BBF093CD-EBCA-0753-763A-68051908466C}"/>
              </a:ext>
            </a:extLst>
          </p:cNvPr>
          <p:cNvCxnSpPr>
            <a:cxnSpLocks/>
          </p:cNvCxnSpPr>
          <p:nvPr>
            <p:custDataLst>
              <p:tags r:id="rId4"/>
            </p:custDataLst>
          </p:nvPr>
        </p:nvCxnSpPr>
        <p:spPr>
          <a:xfrm>
            <a:off x="554738" y="4158098"/>
            <a:ext cx="5066387"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F92D25B-1963-C612-E520-9FECD396104B}"/>
              </a:ext>
            </a:extLst>
          </p:cNvPr>
          <p:cNvSpPr txBox="1"/>
          <p:nvPr>
            <p:custDataLst>
              <p:tags r:id="rId5"/>
            </p:custDataLst>
          </p:nvPr>
        </p:nvSpPr>
        <p:spPr>
          <a:xfrm>
            <a:off x="554738" y="4332641"/>
            <a:ext cx="5066385" cy="163891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50000"/>
              </a:spcBef>
            </a:pPr>
            <a:r>
              <a:rPr lang="en-US" b="1" dirty="0"/>
              <a:t>Over $440M </a:t>
            </a:r>
            <a:r>
              <a:rPr lang="en-US" dirty="0"/>
              <a:t>in VC funding in healthcare devices and supplies in the past five years, specifically within therapeutic devices and diagnostic equipment</a:t>
            </a:r>
          </a:p>
          <a:p>
            <a:pPr lvl="1">
              <a:spcBef>
                <a:spcPct val="50000"/>
              </a:spcBef>
            </a:pPr>
            <a:r>
              <a:rPr lang="en-US" b="1" dirty="0"/>
              <a:t>Dedicated capital firms </a:t>
            </a:r>
            <a:r>
              <a:rPr lang="en-US" dirty="0"/>
              <a:t>to the growth of med devices and diagnostics headquartered in Austin (e.g., Revival Healthcare Capital)</a:t>
            </a:r>
            <a:endParaRPr lang="en-US" b="1" dirty="0"/>
          </a:p>
        </p:txBody>
      </p:sp>
      <p:sp>
        <p:nvSpPr>
          <p:cNvPr id="25" name="Rectangle: Rounded Corners 24">
            <a:extLst>
              <a:ext uri="{FF2B5EF4-FFF2-40B4-BE49-F238E27FC236}">
                <a16:creationId xmlns:a16="http://schemas.microsoft.com/office/drawing/2014/main" id="{3EC1B92B-50AC-D7E9-D8D7-49DA0908015B}"/>
              </a:ext>
            </a:extLst>
          </p:cNvPr>
          <p:cNvSpPr/>
          <p:nvPr/>
        </p:nvSpPr>
        <p:spPr>
          <a:xfrm>
            <a:off x="554735" y="4120833"/>
            <a:ext cx="327804" cy="66641"/>
          </a:xfrm>
          <a:prstGeom prst="roundRect">
            <a:avLst>
              <a:gd name="adj" fmla="val 50000"/>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30" name="Picture 4" descr="Home | Robotics">
            <a:extLst>
              <a:ext uri="{FF2B5EF4-FFF2-40B4-BE49-F238E27FC236}">
                <a16:creationId xmlns:a16="http://schemas.microsoft.com/office/drawing/2014/main" id="{B5C53DAD-5297-8A69-2F9A-2B8E23B6076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0232" r="4701" b="21533"/>
          <a:stretch/>
        </p:blipFill>
        <p:spPr bwMode="auto">
          <a:xfrm>
            <a:off x="6172429" y="2288569"/>
            <a:ext cx="1871320" cy="22066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007BEAD-8FDC-14A2-2022-AACD0705A780}"/>
              </a:ext>
            </a:extLst>
          </p:cNvPr>
          <p:cNvSpPr txBox="1"/>
          <p:nvPr/>
        </p:nvSpPr>
        <p:spPr>
          <a:xfrm>
            <a:off x="8263468" y="5028409"/>
            <a:ext cx="3373796" cy="9848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b="1" dirty="0"/>
              <a:t>Incubators </a:t>
            </a:r>
            <a:r>
              <a:rPr lang="en-US" dirty="0"/>
              <a:t>in the region with healthcare applications, including investment in prosthetics companies and diagnostics</a:t>
            </a:r>
          </a:p>
        </p:txBody>
      </p:sp>
      <p:sp>
        <p:nvSpPr>
          <p:cNvPr id="32" name="Sticker">
            <a:extLst>
              <a:ext uri="{FF2B5EF4-FFF2-40B4-BE49-F238E27FC236}">
                <a16:creationId xmlns:a16="http://schemas.microsoft.com/office/drawing/2014/main" id="{FF35446F-D8B7-0FDF-5C30-DDCDF7C7607D}"/>
              </a:ext>
            </a:extLst>
          </p:cNvPr>
          <p:cNvSpPr txBox="1"/>
          <p:nvPr/>
        </p:nvSpPr>
        <p:spPr>
          <a:xfrm>
            <a:off x="6130606" y="2040779"/>
            <a:ext cx="83516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Non-exhaustive</a:t>
            </a:r>
          </a:p>
        </p:txBody>
      </p:sp>
      <p:sp>
        <p:nvSpPr>
          <p:cNvPr id="33" name="4. Footnote">
            <a:extLst>
              <a:ext uri="{FF2B5EF4-FFF2-40B4-BE49-F238E27FC236}">
                <a16:creationId xmlns:a16="http://schemas.microsoft.com/office/drawing/2014/main" id="{662D777A-8484-27F8-698F-D4272258EE80}"/>
              </a:ext>
            </a:extLst>
          </p:cNvPr>
          <p:cNvSpPr txBox="1"/>
          <p:nvPr>
            <p:custDataLst>
              <p:tags r:id="rId6"/>
            </p:custDataLst>
          </p:nvPr>
        </p:nvSpPr>
        <p:spPr>
          <a:xfrm>
            <a:off x="1078610"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1.	Based on number of unique job postings; comparing 2018 and 2023 (latest full year available); search terms available in the Appendix</a:t>
            </a:r>
            <a:endParaRPr lang="en-US" dirty="0"/>
          </a:p>
        </p:txBody>
      </p:sp>
      <p:sp>
        <p:nvSpPr>
          <p:cNvPr id="34" name="TextBox 33">
            <a:extLst>
              <a:ext uri="{FF2B5EF4-FFF2-40B4-BE49-F238E27FC236}">
                <a16:creationId xmlns:a16="http://schemas.microsoft.com/office/drawing/2014/main" id="{BE7BEFEE-3D46-B19B-0939-5584510781D2}"/>
              </a:ext>
            </a:extLst>
          </p:cNvPr>
          <p:cNvSpPr txBox="1"/>
          <p:nvPr/>
        </p:nvSpPr>
        <p:spPr>
          <a:xfrm>
            <a:off x="8263466" y="4230040"/>
            <a:ext cx="3373796"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b="1" dirty="0" err="1"/>
              <a:t>Mulva</a:t>
            </a:r>
            <a:r>
              <a:rPr lang="en-US" b="1" dirty="0"/>
              <a:t> Institute </a:t>
            </a:r>
            <a:r>
              <a:rPr lang="en-US" dirty="0"/>
              <a:t>was launched at Dell Medical School with a $50M gift</a:t>
            </a:r>
          </a:p>
        </p:txBody>
      </p:sp>
      <p:pic>
        <p:nvPicPr>
          <p:cNvPr id="4100" name="Picture 4" descr="Mulva Clinic for the Neurosciences ">
            <a:extLst>
              <a:ext uri="{FF2B5EF4-FFF2-40B4-BE49-F238E27FC236}">
                <a16:creationId xmlns:a16="http://schemas.microsoft.com/office/drawing/2014/main" id="{B1417B05-BD1D-F265-4375-B5851333DF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431" y="4279318"/>
            <a:ext cx="1921698" cy="2255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ustin Technology Incubator">
            <a:extLst>
              <a:ext uri="{FF2B5EF4-FFF2-40B4-BE49-F238E27FC236}">
                <a16:creationId xmlns:a16="http://schemas.microsoft.com/office/drawing/2014/main" id="{64356E0C-A7A8-085E-7EDB-F6FC626C09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5349381"/>
            <a:ext cx="1038578" cy="377350"/>
          </a:xfrm>
          <a:prstGeom prst="rect">
            <a:avLst/>
          </a:prstGeom>
          <a:noFill/>
          <a:extLst>
            <a:ext uri="{909E8E84-426E-40DD-AFC4-6F175D3DCCD1}">
              <a14:hiddenFill xmlns:a14="http://schemas.microsoft.com/office/drawing/2010/main">
                <a:solidFill>
                  <a:srgbClr val="FFFFFF"/>
                </a:solidFill>
              </a14:hiddenFill>
            </a:ext>
          </a:extLst>
        </p:spPr>
      </p:pic>
      <p:sp>
        <p:nvSpPr>
          <p:cNvPr id="60" name="5. Source">
            <a:extLst>
              <a:ext uri="{FF2B5EF4-FFF2-40B4-BE49-F238E27FC236}">
                <a16:creationId xmlns:a16="http://schemas.microsoft.com/office/drawing/2014/main" id="{11DD12B5-542F-FB41-18B4-60B60C6669E4}"/>
              </a:ext>
            </a:extLst>
          </p:cNvPr>
          <p:cNvSpPr txBox="1"/>
          <p:nvPr>
            <p:custDataLst>
              <p:tags r:id="rId7"/>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tx2"/>
                </a:solidFill>
              </a:rPr>
              <a:t>Source: Pitchbook, </a:t>
            </a:r>
            <a:r>
              <a:rPr lang="en-US" dirty="0" err="1">
                <a:solidFill>
                  <a:schemeClr val="tx2"/>
                </a:solidFill>
              </a:rPr>
              <a:t>Lightcast</a:t>
            </a:r>
            <a:r>
              <a:rPr lang="en-US" dirty="0">
                <a:solidFill>
                  <a:schemeClr val="tx2"/>
                </a:solidFill>
              </a:rPr>
              <a:t>, web search</a:t>
            </a:r>
          </a:p>
        </p:txBody>
      </p:sp>
      <p:pic>
        <p:nvPicPr>
          <p:cNvPr id="4104" name="Picture 8" descr="Texas State STAR Park | LinkedIn">
            <a:extLst>
              <a:ext uri="{FF2B5EF4-FFF2-40B4-BE49-F238E27FC236}">
                <a16:creationId xmlns:a16="http://schemas.microsoft.com/office/drawing/2014/main" id="{1038F17A-1435-6173-FAC2-1E9ABFCE0E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18057" y="5095479"/>
            <a:ext cx="876072" cy="876072"/>
          </a:xfrm>
          <a:prstGeom prst="rect">
            <a:avLst/>
          </a:prstGeom>
          <a:noFill/>
          <a:extLst>
            <a:ext uri="{909E8E84-426E-40DD-AFC4-6F175D3DCCD1}">
              <a14:hiddenFill xmlns:a14="http://schemas.microsoft.com/office/drawing/2010/main">
                <a:solidFill>
                  <a:srgbClr val="FFFFFF"/>
                </a:solidFill>
              </a14:hiddenFill>
            </a:ext>
          </a:extLst>
        </p:spPr>
      </p:pic>
      <p:sp>
        <p:nvSpPr>
          <p:cNvPr id="4" name="Sticker">
            <a:extLst>
              <a:ext uri="{FF2B5EF4-FFF2-40B4-BE49-F238E27FC236}">
                <a16:creationId xmlns:a16="http://schemas.microsoft.com/office/drawing/2014/main" id="{8CC5A8F0-3DCD-4588-2034-744E50E9D07D}"/>
              </a:ext>
            </a:extLst>
          </p:cNvPr>
          <p:cNvSpPr txBox="1"/>
          <p:nvPr/>
        </p:nvSpPr>
        <p:spPr>
          <a:xfrm>
            <a:off x="554736" y="1289273"/>
            <a:ext cx="83516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Non-exhaustive</a:t>
            </a:r>
            <a:endParaRPr lang="en-US" dirty="0"/>
          </a:p>
        </p:txBody>
      </p:sp>
    </p:spTree>
    <p:extLst>
      <p:ext uri="{BB962C8B-B14F-4D97-AF65-F5344CB8AC3E}">
        <p14:creationId xmlns:p14="http://schemas.microsoft.com/office/powerpoint/2010/main" val="195057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91EBFEB-AE1B-AC20-95F6-900C36B708DB}"/>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09D85589-EFCE-BB66-EF4F-F3A7FEEFA518}"/>
              </a:ext>
            </a:extLst>
          </p:cNvPr>
          <p:cNvSpPr>
            <a:spLocks noGrp="1"/>
          </p:cNvSpPr>
          <p:nvPr>
            <p:ph type="body" sz="quarter" idx="10"/>
          </p:nvPr>
        </p:nvSpPr>
        <p:spPr/>
        <p:txBody>
          <a:bodyPr/>
          <a:lstStyle/>
          <a:p>
            <a:endParaRPr lang="en-US"/>
          </a:p>
        </p:txBody>
      </p:sp>
      <p:sp>
        <p:nvSpPr>
          <p:cNvPr id="5" name="2. Slide Title">
            <a:extLst>
              <a:ext uri="{FF2B5EF4-FFF2-40B4-BE49-F238E27FC236}">
                <a16:creationId xmlns:a16="http://schemas.microsoft.com/office/drawing/2014/main" id="{399EB35D-A442-82DF-E5A1-68F13C22059B}"/>
              </a:ext>
            </a:extLst>
          </p:cNvPr>
          <p:cNvSpPr>
            <a:spLocks noGrp="1"/>
          </p:cNvSpPr>
          <p:nvPr>
            <p:ph type="title"/>
            <p:custDataLst>
              <p:tags r:id="rId1"/>
            </p:custDataLst>
          </p:nvPr>
        </p:nvSpPr>
        <p:spPr/>
        <p:txBody>
          <a:bodyPr vert="horz"/>
          <a:lstStyle/>
          <a:p>
            <a:r>
              <a:rPr lang="en-US" dirty="0"/>
              <a:t>The Austin region is home to world class </a:t>
            </a:r>
            <a:r>
              <a:rPr lang="en-US" b="1" dirty="0"/>
              <a:t>AI-enabled life sciences and digital health</a:t>
            </a:r>
            <a:r>
              <a:rPr lang="en-US" dirty="0"/>
              <a:t> capabilities</a:t>
            </a:r>
          </a:p>
        </p:txBody>
      </p:sp>
      <p:pic>
        <p:nvPicPr>
          <p:cNvPr id="18" name="Picture 2" descr="Logos, wordmark, colors and other branding materials">
            <a:extLst>
              <a:ext uri="{FF2B5EF4-FFF2-40B4-BE49-F238E27FC236}">
                <a16:creationId xmlns:a16="http://schemas.microsoft.com/office/drawing/2014/main" id="{79001991-79CF-76BD-7907-EE574A31A4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429" y="3053111"/>
            <a:ext cx="1727177" cy="4688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FAQ and Help | UTakeIt">
            <a:extLst>
              <a:ext uri="{FF2B5EF4-FFF2-40B4-BE49-F238E27FC236}">
                <a16:creationId xmlns:a16="http://schemas.microsoft.com/office/drawing/2014/main" id="{DBE4EF62-DF56-1D78-C291-EFB25BC05E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429" y="2131119"/>
            <a:ext cx="1509609" cy="62596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EAC764A-72F4-17C0-21E6-A81D3FB8BC0B}"/>
              </a:ext>
            </a:extLst>
          </p:cNvPr>
          <p:cNvSpPr txBox="1"/>
          <p:nvPr/>
        </p:nvSpPr>
        <p:spPr>
          <a:xfrm>
            <a:off x="8094128" y="2156296"/>
            <a:ext cx="35431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b="1" dirty="0"/>
              <a:t>Fastest academic supercomputer in </a:t>
            </a:r>
            <a:r>
              <a:rPr lang="en-US" dirty="0"/>
              <a:t>the country</a:t>
            </a:r>
          </a:p>
        </p:txBody>
      </p:sp>
      <p:sp>
        <p:nvSpPr>
          <p:cNvPr id="21" name="TextBox 20">
            <a:extLst>
              <a:ext uri="{FF2B5EF4-FFF2-40B4-BE49-F238E27FC236}">
                <a16:creationId xmlns:a16="http://schemas.microsoft.com/office/drawing/2014/main" id="{AD6616F4-3E88-B0A0-A7B8-7D97C53A78B8}"/>
              </a:ext>
            </a:extLst>
          </p:cNvPr>
          <p:cNvSpPr txBox="1"/>
          <p:nvPr/>
        </p:nvSpPr>
        <p:spPr>
          <a:xfrm>
            <a:off x="8094128" y="3029532"/>
            <a:ext cx="35431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b="1" dirty="0"/>
              <a:t>Research portfolio </a:t>
            </a:r>
            <a:r>
              <a:rPr lang="en-US" dirty="0"/>
              <a:t>with over $108M in funding, with 130+ faculty</a:t>
            </a:r>
          </a:p>
        </p:txBody>
      </p:sp>
      <p:sp>
        <p:nvSpPr>
          <p:cNvPr id="22" name="TextBox 21">
            <a:extLst>
              <a:ext uri="{FF2B5EF4-FFF2-40B4-BE49-F238E27FC236}">
                <a16:creationId xmlns:a16="http://schemas.microsoft.com/office/drawing/2014/main" id="{D73CA02B-5578-26B9-3E30-D6A4BF2978A0}"/>
              </a:ext>
            </a:extLst>
          </p:cNvPr>
          <p:cNvSpPr txBox="1"/>
          <p:nvPr/>
        </p:nvSpPr>
        <p:spPr>
          <a:xfrm>
            <a:off x="6130605" y="1467199"/>
            <a:ext cx="506638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t>Regional assets to propel innovation</a:t>
            </a:r>
            <a:endParaRPr lang="en-US" dirty="0"/>
          </a:p>
        </p:txBody>
      </p:sp>
      <p:cxnSp>
        <p:nvCxnSpPr>
          <p:cNvPr id="24" name="GreyLineSeparatorDefault 60">
            <a:extLst>
              <a:ext uri="{FF2B5EF4-FFF2-40B4-BE49-F238E27FC236}">
                <a16:creationId xmlns:a16="http://schemas.microsoft.com/office/drawing/2014/main" id="{E56A6841-68AA-DC1D-A049-D95F57181630}"/>
              </a:ext>
            </a:extLst>
          </p:cNvPr>
          <p:cNvCxnSpPr>
            <a:cxnSpLocks/>
          </p:cNvCxnSpPr>
          <p:nvPr>
            <p:custDataLst>
              <p:tags r:id="rId2"/>
            </p:custDataLst>
          </p:nvPr>
        </p:nvCxnSpPr>
        <p:spPr>
          <a:xfrm flipV="1">
            <a:off x="6130605" y="1804779"/>
            <a:ext cx="5506659" cy="3332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3E9C079D-059C-7230-077A-5937B7D3BAF3}"/>
              </a:ext>
            </a:extLst>
          </p:cNvPr>
          <p:cNvSpPr/>
          <p:nvPr/>
        </p:nvSpPr>
        <p:spPr>
          <a:xfrm>
            <a:off x="6130606" y="1804779"/>
            <a:ext cx="327804" cy="66641"/>
          </a:xfrm>
          <a:prstGeom prst="roundRect">
            <a:avLst>
              <a:gd name="adj" fmla="val 50000"/>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9" name="TextBox 28">
            <a:extLst>
              <a:ext uri="{FF2B5EF4-FFF2-40B4-BE49-F238E27FC236}">
                <a16:creationId xmlns:a16="http://schemas.microsoft.com/office/drawing/2014/main" id="{B51C8A33-DDB9-BFCE-07B2-73854696F946}"/>
              </a:ext>
            </a:extLst>
          </p:cNvPr>
          <p:cNvSpPr txBox="1"/>
          <p:nvPr/>
        </p:nvSpPr>
        <p:spPr>
          <a:xfrm>
            <a:off x="554737" y="1467199"/>
            <a:ext cx="506638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t>Talent pool is highly specialized in tech-related fields</a:t>
            </a:r>
            <a:endParaRPr lang="en-US" dirty="0"/>
          </a:p>
        </p:txBody>
      </p:sp>
      <p:cxnSp>
        <p:nvCxnSpPr>
          <p:cNvPr id="30" name="GreyLineSeparatorDefault 60">
            <a:extLst>
              <a:ext uri="{FF2B5EF4-FFF2-40B4-BE49-F238E27FC236}">
                <a16:creationId xmlns:a16="http://schemas.microsoft.com/office/drawing/2014/main" id="{8F567161-CA24-4E14-6F92-7E4977843226}"/>
              </a:ext>
            </a:extLst>
          </p:cNvPr>
          <p:cNvCxnSpPr>
            <a:cxnSpLocks/>
          </p:cNvCxnSpPr>
          <p:nvPr>
            <p:custDataLst>
              <p:tags r:id="rId3"/>
            </p:custDataLst>
          </p:nvPr>
        </p:nvCxnSpPr>
        <p:spPr>
          <a:xfrm>
            <a:off x="554737" y="1838099"/>
            <a:ext cx="5066387"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351BA287-B14E-9A64-0D6A-A04933303060}"/>
              </a:ext>
            </a:extLst>
          </p:cNvPr>
          <p:cNvSpPr/>
          <p:nvPr/>
        </p:nvSpPr>
        <p:spPr>
          <a:xfrm>
            <a:off x="554738" y="1804779"/>
            <a:ext cx="327804" cy="66641"/>
          </a:xfrm>
          <a:prstGeom prst="roundRect">
            <a:avLst>
              <a:gd name="adj" fmla="val 50000"/>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TextBox 32">
            <a:extLst>
              <a:ext uri="{FF2B5EF4-FFF2-40B4-BE49-F238E27FC236}">
                <a16:creationId xmlns:a16="http://schemas.microsoft.com/office/drawing/2014/main" id="{FEF1C58E-04A3-35A1-C122-EABD0D84F233}"/>
              </a:ext>
            </a:extLst>
          </p:cNvPr>
          <p:cNvSpPr txBox="1"/>
          <p:nvPr/>
        </p:nvSpPr>
        <p:spPr>
          <a:xfrm>
            <a:off x="554737" y="2102954"/>
            <a:ext cx="5024563" cy="9848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dirty="0"/>
              <a:t>The Austin region is </a:t>
            </a:r>
            <a:r>
              <a:rPr lang="en-US" b="1" dirty="0"/>
              <a:t>1.5x more specialized </a:t>
            </a:r>
            <a:r>
              <a:rPr lang="en-US" dirty="0"/>
              <a:t>in data scientists occupations than national average with demand growing at ~30% and </a:t>
            </a:r>
            <a:r>
              <a:rPr lang="en-US" b="1" dirty="0"/>
              <a:t>2x</a:t>
            </a:r>
            <a:r>
              <a:rPr lang="en-US" dirty="0"/>
              <a:t> </a:t>
            </a:r>
            <a:r>
              <a:rPr lang="en-US" b="1" dirty="0"/>
              <a:t>more specialized </a:t>
            </a:r>
            <a:r>
              <a:rPr lang="en-US" dirty="0"/>
              <a:t>in Operations Research Analysts</a:t>
            </a:r>
          </a:p>
        </p:txBody>
      </p:sp>
      <p:sp>
        <p:nvSpPr>
          <p:cNvPr id="34" name="TextBox 33">
            <a:extLst>
              <a:ext uri="{FF2B5EF4-FFF2-40B4-BE49-F238E27FC236}">
                <a16:creationId xmlns:a16="http://schemas.microsoft.com/office/drawing/2014/main" id="{8F9B2BAC-680A-647C-4F28-6D9584D31AAE}"/>
              </a:ext>
            </a:extLst>
          </p:cNvPr>
          <p:cNvSpPr txBox="1"/>
          <p:nvPr/>
        </p:nvSpPr>
        <p:spPr>
          <a:xfrm>
            <a:off x="554738" y="3459822"/>
            <a:ext cx="506638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t>Funding momentum in the region</a:t>
            </a:r>
            <a:endParaRPr lang="en-US" dirty="0"/>
          </a:p>
        </p:txBody>
      </p:sp>
      <p:cxnSp>
        <p:nvCxnSpPr>
          <p:cNvPr id="35" name="GreyLineSeparatorDefault 60">
            <a:extLst>
              <a:ext uri="{FF2B5EF4-FFF2-40B4-BE49-F238E27FC236}">
                <a16:creationId xmlns:a16="http://schemas.microsoft.com/office/drawing/2014/main" id="{76AE52DC-4BAB-BD4A-CADF-5C74C79086EA}"/>
              </a:ext>
            </a:extLst>
          </p:cNvPr>
          <p:cNvCxnSpPr>
            <a:cxnSpLocks/>
          </p:cNvCxnSpPr>
          <p:nvPr>
            <p:custDataLst>
              <p:tags r:id="rId4"/>
            </p:custDataLst>
          </p:nvPr>
        </p:nvCxnSpPr>
        <p:spPr>
          <a:xfrm>
            <a:off x="554738" y="3830722"/>
            <a:ext cx="5066387"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95812B7-CE75-21E8-3026-ADF9A0BC7DF5}"/>
              </a:ext>
            </a:extLst>
          </p:cNvPr>
          <p:cNvSpPr txBox="1"/>
          <p:nvPr>
            <p:custDataLst>
              <p:tags r:id="rId5"/>
            </p:custDataLst>
          </p:nvPr>
        </p:nvSpPr>
        <p:spPr>
          <a:xfrm>
            <a:off x="554738" y="4095577"/>
            <a:ext cx="5066385" cy="139268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50000"/>
              </a:spcBef>
            </a:pPr>
            <a:r>
              <a:rPr lang="en-US" b="1" dirty="0"/>
              <a:t>Over $5B of venture capital funding</a:t>
            </a:r>
            <a:r>
              <a:rPr lang="en-US" b="1" baseline="30000" dirty="0"/>
              <a:t>1</a:t>
            </a:r>
            <a:r>
              <a:rPr lang="en-US" b="1" dirty="0"/>
              <a:t> </a:t>
            </a:r>
            <a:r>
              <a:rPr lang="en-US" dirty="0"/>
              <a:t>allocated to Artificial Intelligence and Machine Learning in the Austin region in the past five years </a:t>
            </a:r>
          </a:p>
          <a:p>
            <a:pPr lvl="1">
              <a:spcBef>
                <a:spcPct val="50000"/>
              </a:spcBef>
            </a:pPr>
            <a:r>
              <a:rPr lang="en-US" b="1" dirty="0"/>
              <a:t>$740M of VC funding </a:t>
            </a:r>
            <a:r>
              <a:rPr lang="en-US" dirty="0"/>
              <a:t>for Healthcare Technology Systems, highest among life sciences-specific areas</a:t>
            </a:r>
            <a:endParaRPr lang="en-US" b="1" dirty="0"/>
          </a:p>
        </p:txBody>
      </p:sp>
      <p:sp>
        <p:nvSpPr>
          <p:cNvPr id="37" name="Rectangle: Rounded Corners 36">
            <a:extLst>
              <a:ext uri="{FF2B5EF4-FFF2-40B4-BE49-F238E27FC236}">
                <a16:creationId xmlns:a16="http://schemas.microsoft.com/office/drawing/2014/main" id="{1E72DF66-D646-7A16-1814-53761B1A8005}"/>
              </a:ext>
            </a:extLst>
          </p:cNvPr>
          <p:cNvSpPr/>
          <p:nvPr/>
        </p:nvSpPr>
        <p:spPr>
          <a:xfrm>
            <a:off x="554735" y="3793457"/>
            <a:ext cx="327804" cy="66641"/>
          </a:xfrm>
          <a:prstGeom prst="roundRect">
            <a:avLst>
              <a:gd name="adj" fmla="val 50000"/>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4. Footnote">
            <a:extLst>
              <a:ext uri="{FF2B5EF4-FFF2-40B4-BE49-F238E27FC236}">
                <a16:creationId xmlns:a16="http://schemas.microsoft.com/office/drawing/2014/main" id="{98A9D94E-70F8-A553-1034-3BA282D8DA14}"/>
              </a:ext>
            </a:extLst>
          </p:cNvPr>
          <p:cNvSpPr txBox="1"/>
          <p:nvPr>
            <p:custDataLst>
              <p:tags r:id="rId6"/>
            </p:custDataLst>
          </p:nvPr>
        </p:nvSpPr>
        <p:spPr>
          <a:xfrm>
            <a:off x="1078610"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1.	Pitchbook data, 2018-2023</a:t>
            </a:r>
            <a:endParaRPr lang="en-US" dirty="0"/>
          </a:p>
        </p:txBody>
      </p:sp>
      <p:sp>
        <p:nvSpPr>
          <p:cNvPr id="39" name="TextBox 38">
            <a:extLst>
              <a:ext uri="{FF2B5EF4-FFF2-40B4-BE49-F238E27FC236}">
                <a16:creationId xmlns:a16="http://schemas.microsoft.com/office/drawing/2014/main" id="{33E22D23-8FB9-6DC3-BDFA-DF2264312F7B}"/>
              </a:ext>
            </a:extLst>
          </p:cNvPr>
          <p:cNvSpPr txBox="1"/>
          <p:nvPr/>
        </p:nvSpPr>
        <p:spPr>
          <a:xfrm>
            <a:off x="8094129" y="3902190"/>
            <a:ext cx="3543135" cy="12311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b="1" dirty="0"/>
              <a:t>8</a:t>
            </a:r>
            <a:r>
              <a:rPr lang="en-US" b="1" baseline="30000" dirty="0"/>
              <a:t>th</a:t>
            </a:r>
            <a:r>
              <a:rPr lang="en-US" b="1" dirty="0"/>
              <a:t> ranked </a:t>
            </a:r>
            <a:r>
              <a:rPr lang="en-US" dirty="0"/>
              <a:t>computer science, engineering and artificial intelligence programs in the country; UT commitment to make 2024 the “Year of AI”</a:t>
            </a:r>
          </a:p>
        </p:txBody>
      </p:sp>
      <p:sp>
        <p:nvSpPr>
          <p:cNvPr id="41" name="TextBox 40">
            <a:extLst>
              <a:ext uri="{FF2B5EF4-FFF2-40B4-BE49-F238E27FC236}">
                <a16:creationId xmlns:a16="http://schemas.microsoft.com/office/drawing/2014/main" id="{15C4B47C-D642-D505-61E2-DCE0EDEFB1CF}"/>
              </a:ext>
            </a:extLst>
          </p:cNvPr>
          <p:cNvSpPr txBox="1"/>
          <p:nvPr/>
        </p:nvSpPr>
        <p:spPr>
          <a:xfrm>
            <a:off x="8094127" y="5404137"/>
            <a:ext cx="3543135"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b="1" dirty="0"/>
              <a:t>9 of the 10</a:t>
            </a:r>
            <a:r>
              <a:rPr lang="en-US" dirty="0"/>
              <a:t> highest revenue US tech companies call the Austin region home</a:t>
            </a:r>
          </a:p>
        </p:txBody>
      </p:sp>
      <p:pic>
        <p:nvPicPr>
          <p:cNvPr id="2050" name="Picture 2" descr="University of Texas at Austin - Wikipedia">
            <a:extLst>
              <a:ext uri="{FF2B5EF4-FFF2-40B4-BE49-F238E27FC236}">
                <a16:creationId xmlns:a16="http://schemas.microsoft.com/office/drawing/2014/main" id="{D8DD7C4B-8025-9A5B-E02B-B941A1C3F2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429" y="3865042"/>
            <a:ext cx="735900" cy="7359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65F8B312-34D9-49E0-CEE3-C70D0C2A947A}"/>
              </a:ext>
            </a:extLst>
          </p:cNvPr>
          <p:cNvSpPr txBox="1"/>
          <p:nvPr/>
        </p:nvSpPr>
        <p:spPr>
          <a:xfrm>
            <a:off x="6172429" y="5324206"/>
            <a:ext cx="172717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3600" b="1" dirty="0">
                <a:solidFill>
                  <a:schemeClr val="accent2"/>
                </a:solidFill>
              </a:rPr>
              <a:t>9/10</a:t>
            </a:r>
            <a:endParaRPr lang="en-US" sz="3600" dirty="0">
              <a:solidFill>
                <a:schemeClr val="accent2"/>
              </a:solidFill>
            </a:endParaRPr>
          </a:p>
        </p:txBody>
      </p:sp>
      <p:sp>
        <p:nvSpPr>
          <p:cNvPr id="43" name="5. Source">
            <a:extLst>
              <a:ext uri="{FF2B5EF4-FFF2-40B4-BE49-F238E27FC236}">
                <a16:creationId xmlns:a16="http://schemas.microsoft.com/office/drawing/2014/main" id="{8D555C8D-3C7A-8C58-0CDE-53F49E8073DB}"/>
              </a:ext>
            </a:extLst>
          </p:cNvPr>
          <p:cNvSpPr txBox="1"/>
          <p:nvPr>
            <p:custDataLst>
              <p:tags r:id="rId7"/>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tx2"/>
                </a:solidFill>
              </a:rPr>
              <a:t>Source: Pitchbook, </a:t>
            </a:r>
            <a:r>
              <a:rPr lang="en-US" dirty="0" err="1">
                <a:solidFill>
                  <a:schemeClr val="tx2"/>
                </a:solidFill>
              </a:rPr>
              <a:t>Lightcast</a:t>
            </a:r>
            <a:r>
              <a:rPr lang="en-US" dirty="0">
                <a:solidFill>
                  <a:schemeClr val="tx2"/>
                </a:solidFill>
              </a:rPr>
              <a:t>, web search</a:t>
            </a:r>
          </a:p>
        </p:txBody>
      </p:sp>
      <p:sp>
        <p:nvSpPr>
          <p:cNvPr id="4" name="Sticker">
            <a:extLst>
              <a:ext uri="{FF2B5EF4-FFF2-40B4-BE49-F238E27FC236}">
                <a16:creationId xmlns:a16="http://schemas.microsoft.com/office/drawing/2014/main" id="{93FF427D-493A-3CB8-D6F4-64D5E6596538}"/>
              </a:ext>
            </a:extLst>
          </p:cNvPr>
          <p:cNvSpPr txBox="1"/>
          <p:nvPr/>
        </p:nvSpPr>
        <p:spPr>
          <a:xfrm>
            <a:off x="554736" y="1289273"/>
            <a:ext cx="83516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Non-exhaustive</a:t>
            </a:r>
            <a:endParaRPr lang="en-US" dirty="0"/>
          </a:p>
        </p:txBody>
      </p:sp>
    </p:spTree>
    <p:extLst>
      <p:ext uri="{BB962C8B-B14F-4D97-AF65-F5344CB8AC3E}">
        <p14:creationId xmlns:p14="http://schemas.microsoft.com/office/powerpoint/2010/main" val="224347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Texas Biomedical Research Institute">
            <a:extLst>
              <a:ext uri="{FF2B5EF4-FFF2-40B4-BE49-F238E27FC236}">
                <a16:creationId xmlns:a16="http://schemas.microsoft.com/office/drawing/2014/main" id="{B2CFD248-5E9E-9EC6-78B2-3540D300D7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4624" y="2462387"/>
            <a:ext cx="1195740" cy="119574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a:extLst>
              <a:ext uri="{FF2B5EF4-FFF2-40B4-BE49-F238E27FC236}">
                <a16:creationId xmlns:a16="http://schemas.microsoft.com/office/drawing/2014/main" id="{16F3A641-85E4-3DDD-7571-3693A4B768F8}"/>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9DE947C9-EC11-5206-8068-1DA520A281B5}"/>
              </a:ext>
            </a:extLst>
          </p:cNvPr>
          <p:cNvSpPr>
            <a:spLocks noGrp="1"/>
          </p:cNvSpPr>
          <p:nvPr>
            <p:ph type="body" sz="quarter" idx="10"/>
          </p:nvPr>
        </p:nvSpPr>
        <p:spPr/>
        <p:txBody>
          <a:bodyPr/>
          <a:lstStyle/>
          <a:p>
            <a:endParaRPr lang="en-US"/>
          </a:p>
        </p:txBody>
      </p:sp>
      <p:sp>
        <p:nvSpPr>
          <p:cNvPr id="5" name="2. Slide Title">
            <a:extLst>
              <a:ext uri="{FF2B5EF4-FFF2-40B4-BE49-F238E27FC236}">
                <a16:creationId xmlns:a16="http://schemas.microsoft.com/office/drawing/2014/main" id="{399EB35D-A442-82DF-E5A1-68F13C22059B}"/>
              </a:ext>
            </a:extLst>
          </p:cNvPr>
          <p:cNvSpPr>
            <a:spLocks noGrp="1"/>
          </p:cNvSpPr>
          <p:nvPr>
            <p:ph type="title"/>
            <p:custDataLst>
              <p:tags r:id="rId1"/>
            </p:custDataLst>
          </p:nvPr>
        </p:nvSpPr>
        <p:spPr/>
        <p:txBody>
          <a:bodyPr vert="horz"/>
          <a:lstStyle/>
          <a:p>
            <a:r>
              <a:rPr lang="en-US" dirty="0"/>
              <a:t>The Austin region has the groundwork for accelerate biologics</a:t>
            </a:r>
            <a:endParaRPr lang="en-US" b="1" dirty="0"/>
          </a:p>
        </p:txBody>
      </p:sp>
      <p:sp>
        <p:nvSpPr>
          <p:cNvPr id="27" name="5. Source">
            <a:extLst>
              <a:ext uri="{FF2B5EF4-FFF2-40B4-BE49-F238E27FC236}">
                <a16:creationId xmlns:a16="http://schemas.microsoft.com/office/drawing/2014/main" id="{4B2831B0-47E0-BB38-5E7E-8017BEBE6566}"/>
              </a:ext>
            </a:extLst>
          </p:cNvPr>
          <p:cNvSpPr txBox="1"/>
          <p:nvPr>
            <p:custDataLst>
              <p:tags r:id="rId2"/>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tx2"/>
                </a:solidFill>
              </a:rPr>
              <a:t>Source: Pitchbook, </a:t>
            </a:r>
            <a:r>
              <a:rPr lang="en-US" dirty="0" err="1">
                <a:solidFill>
                  <a:schemeClr val="tx2"/>
                </a:solidFill>
              </a:rPr>
              <a:t>Lightcast</a:t>
            </a:r>
            <a:r>
              <a:rPr lang="en-US" dirty="0">
                <a:solidFill>
                  <a:schemeClr val="tx2"/>
                </a:solidFill>
              </a:rPr>
              <a:t>, web search</a:t>
            </a:r>
          </a:p>
        </p:txBody>
      </p:sp>
      <p:pic>
        <p:nvPicPr>
          <p:cNvPr id="6146" name="Picture 2" descr="Home">
            <a:extLst>
              <a:ext uri="{FF2B5EF4-FFF2-40B4-BE49-F238E27FC236}">
                <a16:creationId xmlns:a16="http://schemas.microsoft.com/office/drawing/2014/main" id="{8994B16A-1144-BA3B-12D9-2AB4B15FC5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6125" y="2236636"/>
            <a:ext cx="1452739" cy="39670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18D21C2-0486-9336-76A0-404019484427}"/>
              </a:ext>
            </a:extLst>
          </p:cNvPr>
          <p:cNvSpPr txBox="1"/>
          <p:nvPr/>
        </p:nvSpPr>
        <p:spPr>
          <a:xfrm>
            <a:off x="7961125" y="2185080"/>
            <a:ext cx="3676139" cy="9848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Connection to the I-35 corridor</a:t>
            </a:r>
            <a:r>
              <a:rPr lang="en-US" dirty="0"/>
              <a:t>, including less than 50 miles from San Antonio which boasts several key biopharma research facilities</a:t>
            </a:r>
            <a:endParaRPr lang="en-US" b="1" dirty="0"/>
          </a:p>
        </p:txBody>
      </p:sp>
      <p:sp>
        <p:nvSpPr>
          <p:cNvPr id="17" name="TextBox 16">
            <a:extLst>
              <a:ext uri="{FF2B5EF4-FFF2-40B4-BE49-F238E27FC236}">
                <a16:creationId xmlns:a16="http://schemas.microsoft.com/office/drawing/2014/main" id="{0836A858-A980-7322-06EC-99C3C699C135}"/>
              </a:ext>
            </a:extLst>
          </p:cNvPr>
          <p:cNvSpPr txBox="1"/>
          <p:nvPr/>
        </p:nvSpPr>
        <p:spPr>
          <a:xfrm>
            <a:off x="6130605" y="1467199"/>
            <a:ext cx="506638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t>Regional assets propelling innovation </a:t>
            </a:r>
            <a:endParaRPr lang="en-US" dirty="0"/>
          </a:p>
        </p:txBody>
      </p:sp>
      <p:cxnSp>
        <p:nvCxnSpPr>
          <p:cNvPr id="18" name="GreyLineSeparatorDefault 60">
            <a:extLst>
              <a:ext uri="{FF2B5EF4-FFF2-40B4-BE49-F238E27FC236}">
                <a16:creationId xmlns:a16="http://schemas.microsoft.com/office/drawing/2014/main" id="{F26CF778-200C-7541-62AA-717EA2180DC7}"/>
              </a:ext>
            </a:extLst>
          </p:cNvPr>
          <p:cNvCxnSpPr>
            <a:cxnSpLocks/>
          </p:cNvCxnSpPr>
          <p:nvPr>
            <p:custDataLst>
              <p:tags r:id="rId3"/>
            </p:custDataLst>
          </p:nvPr>
        </p:nvCxnSpPr>
        <p:spPr>
          <a:xfrm flipV="1">
            <a:off x="6130605" y="1804779"/>
            <a:ext cx="5506659" cy="3332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1A0EC78-950F-26A7-2F4A-81254479BCA8}"/>
              </a:ext>
            </a:extLst>
          </p:cNvPr>
          <p:cNvSpPr/>
          <p:nvPr/>
        </p:nvSpPr>
        <p:spPr>
          <a:xfrm>
            <a:off x="6130606" y="1804779"/>
            <a:ext cx="327804" cy="66641"/>
          </a:xfrm>
          <a:prstGeom prst="roundRect">
            <a:avLst>
              <a:gd name="adj" fmla="val 50000"/>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0" name="TextBox 19">
            <a:extLst>
              <a:ext uri="{FF2B5EF4-FFF2-40B4-BE49-F238E27FC236}">
                <a16:creationId xmlns:a16="http://schemas.microsoft.com/office/drawing/2014/main" id="{140B1A8A-4F96-C865-82CC-39EB2ACC6B7A}"/>
              </a:ext>
            </a:extLst>
          </p:cNvPr>
          <p:cNvSpPr txBox="1"/>
          <p:nvPr/>
        </p:nvSpPr>
        <p:spPr>
          <a:xfrm>
            <a:off x="554737" y="1467199"/>
            <a:ext cx="506638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t>Abundance of research to enhance innovation</a:t>
            </a:r>
            <a:endParaRPr lang="en-US" dirty="0"/>
          </a:p>
        </p:txBody>
      </p:sp>
      <p:cxnSp>
        <p:nvCxnSpPr>
          <p:cNvPr id="21" name="GreyLineSeparatorDefault 60">
            <a:extLst>
              <a:ext uri="{FF2B5EF4-FFF2-40B4-BE49-F238E27FC236}">
                <a16:creationId xmlns:a16="http://schemas.microsoft.com/office/drawing/2014/main" id="{49FDA10F-3705-3F06-1996-F7548E3E8489}"/>
              </a:ext>
            </a:extLst>
          </p:cNvPr>
          <p:cNvCxnSpPr>
            <a:cxnSpLocks/>
          </p:cNvCxnSpPr>
          <p:nvPr>
            <p:custDataLst>
              <p:tags r:id="rId4"/>
            </p:custDataLst>
          </p:nvPr>
        </p:nvCxnSpPr>
        <p:spPr>
          <a:xfrm>
            <a:off x="554737" y="1838099"/>
            <a:ext cx="5066387"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895BB4C0-0A6F-B542-5F5E-EE1ADF5EEE1D}"/>
              </a:ext>
            </a:extLst>
          </p:cNvPr>
          <p:cNvSpPr/>
          <p:nvPr/>
        </p:nvSpPr>
        <p:spPr>
          <a:xfrm>
            <a:off x="554738" y="1804779"/>
            <a:ext cx="327804" cy="66641"/>
          </a:xfrm>
          <a:prstGeom prst="roundRect">
            <a:avLst>
              <a:gd name="adj" fmla="val 50000"/>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050" name="Picture 2" descr="UT Pharmacy (@UTexasPharmacy) / X">
            <a:extLst>
              <a:ext uri="{FF2B5EF4-FFF2-40B4-BE49-F238E27FC236}">
                <a16:creationId xmlns:a16="http://schemas.microsoft.com/office/drawing/2014/main" id="{1BD4534E-791E-FC5A-5149-EB5E96A66E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0909" y="3728299"/>
            <a:ext cx="883170" cy="88317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1F34D2F-0A59-EA3E-2B97-D63436DDFD99}"/>
              </a:ext>
            </a:extLst>
          </p:cNvPr>
          <p:cNvSpPr txBox="1"/>
          <p:nvPr/>
        </p:nvSpPr>
        <p:spPr>
          <a:xfrm>
            <a:off x="7961124" y="3641119"/>
            <a:ext cx="3676139"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7</a:t>
            </a:r>
            <a:r>
              <a:rPr lang="en-US" b="1" baseline="30000" dirty="0"/>
              <a:t>th</a:t>
            </a:r>
            <a:r>
              <a:rPr lang="en-US" b="1" dirty="0"/>
              <a:t> best </a:t>
            </a:r>
            <a:r>
              <a:rPr lang="en-US" dirty="0"/>
              <a:t>pharmacy program in the country (US News &amp; World Report) at a Tier 1 research institution</a:t>
            </a:r>
            <a:endParaRPr lang="en-US" b="1" dirty="0"/>
          </a:p>
        </p:txBody>
      </p:sp>
      <p:sp>
        <p:nvSpPr>
          <p:cNvPr id="24" name="TextBox 23">
            <a:extLst>
              <a:ext uri="{FF2B5EF4-FFF2-40B4-BE49-F238E27FC236}">
                <a16:creationId xmlns:a16="http://schemas.microsoft.com/office/drawing/2014/main" id="{A21DF1CA-6E8A-19D1-98AB-D7EA25A1C1B7}"/>
              </a:ext>
            </a:extLst>
          </p:cNvPr>
          <p:cNvSpPr txBox="1"/>
          <p:nvPr>
            <p:custDataLst>
              <p:tags r:id="rId5"/>
            </p:custDataLst>
          </p:nvPr>
        </p:nvSpPr>
        <p:spPr>
          <a:xfrm>
            <a:off x="554738" y="2070786"/>
            <a:ext cx="5049125" cy="163891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50000"/>
              </a:spcBef>
            </a:pPr>
            <a:r>
              <a:rPr lang="en-US" b="1" dirty="0"/>
              <a:t>Connection to the I-35 corridor</a:t>
            </a:r>
            <a:r>
              <a:rPr lang="en-US" dirty="0"/>
              <a:t>, including less than 50 miles from San Antonio which boasts several key biopharma research facilities</a:t>
            </a:r>
          </a:p>
          <a:p>
            <a:pPr lvl="1">
              <a:spcBef>
                <a:spcPct val="50000"/>
              </a:spcBef>
            </a:pPr>
            <a:r>
              <a:rPr lang="en-US" b="1" dirty="0"/>
              <a:t>Texas Biologics, </a:t>
            </a:r>
            <a:r>
              <a:rPr lang="en-US" dirty="0"/>
              <a:t>launched in 2022 at UT Austin as a translational research center focused on biologic therapy innovation, </a:t>
            </a:r>
            <a:endParaRPr lang="en-US" b="1" dirty="0"/>
          </a:p>
        </p:txBody>
      </p:sp>
      <p:pic>
        <p:nvPicPr>
          <p:cNvPr id="2052" name="Picture 4" descr="ACC Bioscience Incubator">
            <a:extLst>
              <a:ext uri="{FF2B5EF4-FFF2-40B4-BE49-F238E27FC236}">
                <a16:creationId xmlns:a16="http://schemas.microsoft.com/office/drawing/2014/main" id="{81BFCB8F-6B16-1B89-F428-0EFBF27D03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2164" y="4994091"/>
            <a:ext cx="1160660" cy="3967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1313046-4EB6-781C-F518-2765B443A54F}"/>
              </a:ext>
            </a:extLst>
          </p:cNvPr>
          <p:cNvSpPr txBox="1"/>
          <p:nvPr/>
        </p:nvSpPr>
        <p:spPr>
          <a:xfrm>
            <a:off x="7961125" y="4910642"/>
            <a:ext cx="3676139"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Collaborative wet lab space, </a:t>
            </a:r>
            <a:r>
              <a:rPr lang="en-US" dirty="0"/>
              <a:t>start up support and industry partnerships through regional resources</a:t>
            </a:r>
            <a:endParaRPr lang="en-US" b="1" dirty="0"/>
          </a:p>
        </p:txBody>
      </p:sp>
      <p:sp>
        <p:nvSpPr>
          <p:cNvPr id="30" name="TextBox 29">
            <a:extLst>
              <a:ext uri="{FF2B5EF4-FFF2-40B4-BE49-F238E27FC236}">
                <a16:creationId xmlns:a16="http://schemas.microsoft.com/office/drawing/2014/main" id="{9EC1929C-C635-F5E6-E635-ECE2A8E4D2E0}"/>
              </a:ext>
            </a:extLst>
          </p:cNvPr>
          <p:cNvSpPr txBox="1"/>
          <p:nvPr/>
        </p:nvSpPr>
        <p:spPr>
          <a:xfrm>
            <a:off x="554735" y="3976780"/>
            <a:ext cx="506638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t>Top educational programs in biology</a:t>
            </a:r>
            <a:endParaRPr lang="en-US" dirty="0"/>
          </a:p>
        </p:txBody>
      </p:sp>
      <p:cxnSp>
        <p:nvCxnSpPr>
          <p:cNvPr id="31" name="GreyLineSeparatorDefault 60">
            <a:extLst>
              <a:ext uri="{FF2B5EF4-FFF2-40B4-BE49-F238E27FC236}">
                <a16:creationId xmlns:a16="http://schemas.microsoft.com/office/drawing/2014/main" id="{1BA7DC6C-40BC-7C7C-E500-78AB061AE06A}"/>
              </a:ext>
            </a:extLst>
          </p:cNvPr>
          <p:cNvCxnSpPr>
            <a:cxnSpLocks/>
          </p:cNvCxnSpPr>
          <p:nvPr>
            <p:custDataLst>
              <p:tags r:id="rId6"/>
            </p:custDataLst>
          </p:nvPr>
        </p:nvCxnSpPr>
        <p:spPr>
          <a:xfrm>
            <a:off x="554735" y="4347680"/>
            <a:ext cx="5066387"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F6B29F67-4B39-D2CE-B511-5FEB142D86D6}"/>
              </a:ext>
            </a:extLst>
          </p:cNvPr>
          <p:cNvSpPr/>
          <p:nvPr/>
        </p:nvSpPr>
        <p:spPr>
          <a:xfrm>
            <a:off x="554736" y="4314360"/>
            <a:ext cx="327804" cy="66641"/>
          </a:xfrm>
          <a:prstGeom prst="roundRect">
            <a:avLst>
              <a:gd name="adj" fmla="val 50000"/>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TextBox 32">
            <a:extLst>
              <a:ext uri="{FF2B5EF4-FFF2-40B4-BE49-F238E27FC236}">
                <a16:creationId xmlns:a16="http://schemas.microsoft.com/office/drawing/2014/main" id="{027AF5AE-BFC1-7A32-5DE8-BBD73B712C2E}"/>
              </a:ext>
            </a:extLst>
          </p:cNvPr>
          <p:cNvSpPr txBox="1"/>
          <p:nvPr>
            <p:custDataLst>
              <p:tags r:id="rId7"/>
            </p:custDataLst>
          </p:nvPr>
        </p:nvSpPr>
        <p:spPr>
          <a:xfrm>
            <a:off x="554735" y="4505680"/>
            <a:ext cx="5049125" cy="9848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50000"/>
              </a:spcBef>
            </a:pPr>
            <a:r>
              <a:rPr lang="en-US" dirty="0"/>
              <a:t>The Austin area graduates </a:t>
            </a:r>
            <a:r>
              <a:rPr lang="en-US" b="1" dirty="0"/>
              <a:t>over 1,000 biology students </a:t>
            </a:r>
            <a:r>
              <a:rPr lang="en-US" dirty="0"/>
              <a:t>and nearly </a:t>
            </a:r>
            <a:r>
              <a:rPr lang="en-US" b="1" dirty="0"/>
              <a:t>500 biochemistry students</a:t>
            </a:r>
            <a:r>
              <a:rPr lang="en-US" dirty="0"/>
              <a:t>, biophysics and molecular biology with higher specialization than the US (LQ of 3.7 and 1.3, respectively)</a:t>
            </a:r>
          </a:p>
        </p:txBody>
      </p:sp>
      <p:sp>
        <p:nvSpPr>
          <p:cNvPr id="4" name="Sticker">
            <a:extLst>
              <a:ext uri="{FF2B5EF4-FFF2-40B4-BE49-F238E27FC236}">
                <a16:creationId xmlns:a16="http://schemas.microsoft.com/office/drawing/2014/main" id="{7A03C1C0-BC9F-6495-38A3-FD7674E077AA}"/>
              </a:ext>
            </a:extLst>
          </p:cNvPr>
          <p:cNvSpPr txBox="1"/>
          <p:nvPr/>
        </p:nvSpPr>
        <p:spPr>
          <a:xfrm>
            <a:off x="554736" y="1289273"/>
            <a:ext cx="83516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Non-exhaustive</a:t>
            </a:r>
            <a:endParaRPr lang="en-US" dirty="0"/>
          </a:p>
        </p:txBody>
      </p:sp>
    </p:spTree>
    <p:extLst>
      <p:ext uri="{BB962C8B-B14F-4D97-AF65-F5344CB8AC3E}">
        <p14:creationId xmlns:p14="http://schemas.microsoft.com/office/powerpoint/2010/main" val="278759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5DE8507-4DE6-5D9E-53D8-1174CB56476D}"/>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FEE38D34-3259-7258-2BD9-E06182F7E75C}"/>
              </a:ext>
            </a:extLst>
          </p:cNvPr>
          <p:cNvSpPr>
            <a:spLocks noGrp="1"/>
          </p:cNvSpPr>
          <p:nvPr>
            <p:ph type="body" sz="quarter" idx="10"/>
          </p:nvPr>
        </p:nvSpPr>
        <p:spPr/>
        <p:txBody>
          <a:bodyPr/>
          <a:lstStyle/>
          <a:p>
            <a:endParaRPr lang="en-US"/>
          </a:p>
        </p:txBody>
      </p:sp>
      <p:sp>
        <p:nvSpPr>
          <p:cNvPr id="5" name="2. Slide Title">
            <a:extLst>
              <a:ext uri="{FF2B5EF4-FFF2-40B4-BE49-F238E27FC236}">
                <a16:creationId xmlns:a16="http://schemas.microsoft.com/office/drawing/2014/main" id="{399EB35D-A442-82DF-E5A1-68F13C22059B}"/>
              </a:ext>
            </a:extLst>
          </p:cNvPr>
          <p:cNvSpPr>
            <a:spLocks noGrp="1"/>
          </p:cNvSpPr>
          <p:nvPr>
            <p:ph type="title"/>
            <p:custDataLst>
              <p:tags r:id="rId1"/>
            </p:custDataLst>
          </p:nvPr>
        </p:nvSpPr>
        <p:spPr/>
        <p:txBody>
          <a:bodyPr vert="horz"/>
          <a:lstStyle/>
          <a:p>
            <a:r>
              <a:rPr lang="en-US" dirty="0"/>
              <a:t>The addition of new clinical spaces and programming can further enhance efforts underway around </a:t>
            </a:r>
            <a:r>
              <a:rPr lang="en-US" b="1" dirty="0"/>
              <a:t>clinical trials </a:t>
            </a:r>
            <a:r>
              <a:rPr lang="en-US" dirty="0"/>
              <a:t>and life sciences enablement</a:t>
            </a:r>
          </a:p>
        </p:txBody>
      </p:sp>
      <p:sp>
        <p:nvSpPr>
          <p:cNvPr id="20" name="TextBox 19">
            <a:extLst>
              <a:ext uri="{FF2B5EF4-FFF2-40B4-BE49-F238E27FC236}">
                <a16:creationId xmlns:a16="http://schemas.microsoft.com/office/drawing/2014/main" id="{4DC0E683-54E4-3139-7E36-E63B9E035252}"/>
              </a:ext>
            </a:extLst>
          </p:cNvPr>
          <p:cNvSpPr txBox="1"/>
          <p:nvPr/>
        </p:nvSpPr>
        <p:spPr>
          <a:xfrm>
            <a:off x="1059648" y="3638351"/>
            <a:ext cx="2833511" cy="9848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Investment to launch the </a:t>
            </a:r>
            <a:r>
              <a:rPr lang="en-US" b="1" dirty="0"/>
              <a:t>University of Texas Medical Center</a:t>
            </a:r>
            <a:r>
              <a:rPr lang="en-US" dirty="0"/>
              <a:t>, including a state-of-the-art specialty hospital</a:t>
            </a:r>
          </a:p>
        </p:txBody>
      </p:sp>
      <p:sp>
        <p:nvSpPr>
          <p:cNvPr id="22" name="TextBox 21">
            <a:extLst>
              <a:ext uri="{FF2B5EF4-FFF2-40B4-BE49-F238E27FC236}">
                <a16:creationId xmlns:a16="http://schemas.microsoft.com/office/drawing/2014/main" id="{B4A49545-AAAB-3622-A84A-574B6797B78C}"/>
              </a:ext>
            </a:extLst>
          </p:cNvPr>
          <p:cNvSpPr txBox="1"/>
          <p:nvPr/>
        </p:nvSpPr>
        <p:spPr>
          <a:xfrm>
            <a:off x="4679244" y="3638351"/>
            <a:ext cx="2833511" cy="12311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#1 top ranked cancer center </a:t>
            </a:r>
            <a:r>
              <a:rPr lang="en-US" b="1" dirty="0"/>
              <a:t>MD Anderson</a:t>
            </a:r>
            <a:r>
              <a:rPr lang="en-US" dirty="0"/>
              <a:t> will expand its footprint to Austin; in FY23, MD Anderson spent over $1.2B on research</a:t>
            </a:r>
          </a:p>
        </p:txBody>
      </p:sp>
      <p:sp>
        <p:nvSpPr>
          <p:cNvPr id="23" name="5. Source">
            <a:extLst>
              <a:ext uri="{FF2B5EF4-FFF2-40B4-BE49-F238E27FC236}">
                <a16:creationId xmlns:a16="http://schemas.microsoft.com/office/drawing/2014/main" id="{3347D38C-CE67-B938-2AD8-990A4FA1A657}"/>
              </a:ext>
            </a:extLst>
          </p:cNvPr>
          <p:cNvSpPr txBox="1"/>
          <p:nvPr>
            <p:custDataLst>
              <p:tags r:id="rId2"/>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tx2"/>
                </a:solidFill>
              </a:rPr>
              <a:t>Source: Pitchbook, </a:t>
            </a:r>
            <a:r>
              <a:rPr lang="en-US" dirty="0" err="1">
                <a:solidFill>
                  <a:schemeClr val="tx2"/>
                </a:solidFill>
              </a:rPr>
              <a:t>Lightcast</a:t>
            </a:r>
            <a:r>
              <a:rPr lang="en-US" dirty="0">
                <a:solidFill>
                  <a:schemeClr val="tx2"/>
                </a:solidFill>
              </a:rPr>
              <a:t>, web search</a:t>
            </a:r>
          </a:p>
        </p:txBody>
      </p:sp>
      <p:pic>
        <p:nvPicPr>
          <p:cNvPr id="1026" name="Picture 2" descr="Texas Health Catalyst at UT Austin Dell Medical School | LinkedIn">
            <a:extLst>
              <a:ext uri="{FF2B5EF4-FFF2-40B4-BE49-F238E27FC236}">
                <a16:creationId xmlns:a16="http://schemas.microsoft.com/office/drawing/2014/main" id="{0678BED6-BDCE-B02B-4CC2-86229FE92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9429" y="2179128"/>
            <a:ext cx="984885" cy="9848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37D7A1-2BA2-28AC-6EC8-F4510E4B7690}"/>
              </a:ext>
            </a:extLst>
          </p:cNvPr>
          <p:cNvSpPr txBox="1"/>
          <p:nvPr/>
        </p:nvSpPr>
        <p:spPr>
          <a:xfrm>
            <a:off x="8405115" y="3636760"/>
            <a:ext cx="283351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fontAlgn="base">
              <a:buNone/>
            </a:pPr>
            <a:r>
              <a:rPr lang="en-US" b="1" i="0" u="none" strike="noStrike" dirty="0">
                <a:effectLst/>
                <a:latin typeface="+mj-lt"/>
              </a:rPr>
              <a:t>Texas Health Catalyst </a:t>
            </a:r>
            <a:r>
              <a:rPr lang="en-US" b="0" i="0" u="none" strike="noStrike" dirty="0">
                <a:effectLst/>
                <a:latin typeface="+mj-lt"/>
              </a:rPr>
              <a:t>aimed at supporting the translation of promising ideas to products that improve health, supporting the </a:t>
            </a:r>
            <a:r>
              <a:rPr lang="en-US" b="1" i="0" u="none" strike="noStrike" dirty="0">
                <a:effectLst/>
                <a:latin typeface="+mj-lt"/>
              </a:rPr>
              <a:t>12+ patents </a:t>
            </a:r>
            <a:r>
              <a:rPr lang="en-US" b="0" i="0" u="none" strike="noStrike" dirty="0">
                <a:effectLst/>
                <a:latin typeface="+mj-lt"/>
              </a:rPr>
              <a:t>from Dell Med inventors</a:t>
            </a:r>
            <a:r>
              <a:rPr lang="en-US" b="0" i="0" dirty="0">
                <a:effectLst/>
                <a:latin typeface="+mj-lt"/>
              </a:rPr>
              <a:t>​</a:t>
            </a:r>
          </a:p>
        </p:txBody>
      </p:sp>
      <p:sp>
        <p:nvSpPr>
          <p:cNvPr id="44" name="Oval 43">
            <a:extLst>
              <a:ext uri="{FF2B5EF4-FFF2-40B4-BE49-F238E27FC236}">
                <a16:creationId xmlns:a16="http://schemas.microsoft.com/office/drawing/2014/main" id="{02F4F3E0-EFCF-76E6-80B8-97022D4E2716}"/>
              </a:ext>
            </a:extLst>
          </p:cNvPr>
          <p:cNvSpPr/>
          <p:nvPr/>
        </p:nvSpPr>
        <p:spPr>
          <a:xfrm>
            <a:off x="1582306" y="2124852"/>
            <a:ext cx="1093439" cy="109343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chemeClr val="bg1"/>
                </a:solidFill>
              </a:rPr>
              <a:t>$2.5B</a:t>
            </a:r>
          </a:p>
        </p:txBody>
      </p:sp>
      <p:pic>
        <p:nvPicPr>
          <p:cNvPr id="1028" name="Picture 4" descr="The University of Texas MD Anderson Cancer Center">
            <a:extLst>
              <a:ext uri="{FF2B5EF4-FFF2-40B4-BE49-F238E27FC236}">
                <a16:creationId xmlns:a16="http://schemas.microsoft.com/office/drawing/2014/main" id="{03E613AD-3F66-6C53-EFB2-99D00C27C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359" y="2403686"/>
            <a:ext cx="1758455" cy="590898"/>
          </a:xfrm>
          <a:prstGeom prst="rect">
            <a:avLst/>
          </a:prstGeom>
          <a:noFill/>
          <a:extLst>
            <a:ext uri="{909E8E84-426E-40DD-AFC4-6F175D3DCCD1}">
              <a14:hiddenFill xmlns:a14="http://schemas.microsoft.com/office/drawing/2010/main">
                <a:solidFill>
                  <a:srgbClr val="FFFFFF"/>
                </a:solidFill>
              </a14:hiddenFill>
            </a:ext>
          </a:extLst>
        </p:spPr>
      </p:pic>
      <p:sp>
        <p:nvSpPr>
          <p:cNvPr id="4" name="Sticker">
            <a:extLst>
              <a:ext uri="{FF2B5EF4-FFF2-40B4-BE49-F238E27FC236}">
                <a16:creationId xmlns:a16="http://schemas.microsoft.com/office/drawing/2014/main" id="{6F7699DF-4988-768E-E802-969BE067FDB0}"/>
              </a:ext>
            </a:extLst>
          </p:cNvPr>
          <p:cNvSpPr txBox="1"/>
          <p:nvPr/>
        </p:nvSpPr>
        <p:spPr>
          <a:xfrm>
            <a:off x="554736" y="1289273"/>
            <a:ext cx="83516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Non-exhaustive</a:t>
            </a:r>
            <a:endParaRPr lang="en-US" dirty="0"/>
          </a:p>
        </p:txBody>
      </p:sp>
    </p:spTree>
    <p:extLst>
      <p:ext uri="{BB962C8B-B14F-4D97-AF65-F5344CB8AC3E}">
        <p14:creationId xmlns:p14="http://schemas.microsoft.com/office/powerpoint/2010/main" val="142113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C4BF89-7EE9-8C45-EAA9-F1D0E5579BE8}"/>
              </a:ext>
            </a:extLst>
          </p:cNvPr>
          <p:cNvSpPr>
            <a:spLocks noGrp="1"/>
          </p:cNvSpPr>
          <p:nvPr>
            <p:ph type="subTitle" idx="1"/>
          </p:nvPr>
        </p:nvSpPr>
        <p:spPr/>
        <p:txBody>
          <a:bodyPr/>
          <a:lstStyle/>
          <a:p>
            <a:endParaRPr lang="en-US"/>
          </a:p>
        </p:txBody>
      </p:sp>
      <p:sp>
        <p:nvSpPr>
          <p:cNvPr id="10" name="Text Placeholder 9">
            <a:extLst>
              <a:ext uri="{FF2B5EF4-FFF2-40B4-BE49-F238E27FC236}">
                <a16:creationId xmlns:a16="http://schemas.microsoft.com/office/drawing/2014/main" id="{3046EFC4-16CD-1C42-8560-445D0533A250}"/>
              </a:ext>
            </a:extLst>
          </p:cNvPr>
          <p:cNvSpPr>
            <a:spLocks noGrp="1"/>
          </p:cNvSpPr>
          <p:nvPr>
            <p:ph type="body" sz="quarter" idx="10"/>
          </p:nvPr>
        </p:nvSpPr>
        <p:spPr/>
        <p:txBody>
          <a:bodyPr/>
          <a:lstStyle/>
          <a:p>
            <a:endParaRPr lang="en-US"/>
          </a:p>
        </p:txBody>
      </p:sp>
      <p:sp>
        <p:nvSpPr>
          <p:cNvPr id="4" name="2. Slide Title">
            <a:extLst>
              <a:ext uri="{FF2B5EF4-FFF2-40B4-BE49-F238E27FC236}">
                <a16:creationId xmlns:a16="http://schemas.microsoft.com/office/drawing/2014/main" id="{97AA999D-3AE5-DD25-21BE-B42DCE204C00}"/>
              </a:ext>
            </a:extLst>
          </p:cNvPr>
          <p:cNvSpPr>
            <a:spLocks noGrp="1"/>
          </p:cNvSpPr>
          <p:nvPr>
            <p:ph type="title"/>
            <p:custDataLst>
              <p:tags r:id="rId1"/>
            </p:custDataLst>
          </p:nvPr>
        </p:nvSpPr>
        <p:spPr>
          <a:noFill/>
          <a:ln/>
          <a:extLst>
            <a:ext uri="{909E8E84-426E-40DD-AFC4-6F175D3DCCD1}">
              <a14:hiddenFill xmlns:a14="http://schemas.microsoft.com/office/drawing/2010/main">
                <a:solidFill>
                  <a:srgbClr val="FFFFFF"/>
                </a:solidFill>
              </a14:hiddenFill>
            </a:ext>
          </a:extLst>
        </p:spPr>
        <p:txBody>
          <a:bodyPr vert="horz" wrap="square" anchor="ctr" anchorCtr="0">
            <a:noAutofit/>
          </a:bodyPr>
          <a:lstStyle/>
          <a:p>
            <a:r>
              <a:rPr lang="en-US" dirty="0"/>
              <a:t>The Austin region has the key ingredients for a thriving life sciences ecosystem</a:t>
            </a:r>
          </a:p>
        </p:txBody>
      </p:sp>
      <p:sp>
        <p:nvSpPr>
          <p:cNvPr id="5" name="TextBox 4">
            <a:extLst>
              <a:ext uri="{FF2B5EF4-FFF2-40B4-BE49-F238E27FC236}">
                <a16:creationId xmlns:a16="http://schemas.microsoft.com/office/drawing/2014/main" id="{70907356-D29B-7F5E-14C2-54E11422BD26}"/>
              </a:ext>
            </a:extLst>
          </p:cNvPr>
          <p:cNvSpPr txBox="1">
            <a:spLocks/>
          </p:cNvSpPr>
          <p:nvPr/>
        </p:nvSpPr>
        <p:spPr>
          <a:xfrm>
            <a:off x="4324535" y="4201339"/>
            <a:ext cx="3542929"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800" b="1" dirty="0">
                <a:solidFill>
                  <a:schemeClr val="accent3"/>
                </a:solidFill>
              </a:rPr>
              <a:t>Austin is the fastest growing MSA </a:t>
            </a:r>
            <a:r>
              <a:rPr lang="en-US" sz="1800" dirty="0"/>
              <a:t>by GDP, driven by an over 30% increase in population since 2010</a:t>
            </a:r>
          </a:p>
        </p:txBody>
      </p:sp>
      <p:sp>
        <p:nvSpPr>
          <p:cNvPr id="7" name="TextBox 6">
            <a:extLst>
              <a:ext uri="{FF2B5EF4-FFF2-40B4-BE49-F238E27FC236}">
                <a16:creationId xmlns:a16="http://schemas.microsoft.com/office/drawing/2014/main" id="{BC3752AB-4B5B-780A-9977-13AD5FD97393}"/>
              </a:ext>
            </a:extLst>
          </p:cNvPr>
          <p:cNvSpPr txBox="1">
            <a:spLocks/>
          </p:cNvSpPr>
          <p:nvPr/>
        </p:nvSpPr>
        <p:spPr>
          <a:xfrm>
            <a:off x="554736" y="4201339"/>
            <a:ext cx="3542929" cy="110799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800" b="1" dirty="0">
                <a:solidFill>
                  <a:schemeClr val="accent3"/>
                </a:solidFill>
              </a:rPr>
              <a:t>Life sciences is a multi-trillion dollar market </a:t>
            </a:r>
            <a:r>
              <a:rPr lang="en-US" sz="1800" dirty="0"/>
              <a:t>with double digit annual growth projected over the next decade</a:t>
            </a:r>
          </a:p>
        </p:txBody>
      </p:sp>
      <p:sp>
        <p:nvSpPr>
          <p:cNvPr id="8" name="TextBox 7">
            <a:extLst>
              <a:ext uri="{FF2B5EF4-FFF2-40B4-BE49-F238E27FC236}">
                <a16:creationId xmlns:a16="http://schemas.microsoft.com/office/drawing/2014/main" id="{A9C283F4-6F75-38BF-326B-5AF071DF607D}"/>
              </a:ext>
            </a:extLst>
          </p:cNvPr>
          <p:cNvSpPr txBox="1">
            <a:spLocks/>
          </p:cNvSpPr>
          <p:nvPr/>
        </p:nvSpPr>
        <p:spPr>
          <a:xfrm>
            <a:off x="8094335" y="4201339"/>
            <a:ext cx="3542929" cy="11079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800" b="1" dirty="0">
                <a:solidFill>
                  <a:schemeClr val="accent3"/>
                </a:solidFill>
              </a:rPr>
              <a:t>Austin has unmatched assets </a:t>
            </a:r>
            <a:r>
              <a:rPr lang="en-US" sz="1800" dirty="0"/>
              <a:t>in talent and research to spur the success of the life sciences ecosystem </a:t>
            </a:r>
          </a:p>
        </p:txBody>
      </p:sp>
      <p:pic>
        <p:nvPicPr>
          <p:cNvPr id="3074" name="Picture 2">
            <a:extLst>
              <a:ext uri="{FF2B5EF4-FFF2-40B4-BE49-F238E27FC236}">
                <a16:creationId xmlns:a16="http://schemas.microsoft.com/office/drawing/2014/main" id="{420185EE-91FD-BCE9-0C38-C67CFFA87A4D}"/>
              </a:ext>
            </a:extLst>
          </p:cNvPr>
          <p:cNvPicPr>
            <a:picLocks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0" y="969563"/>
            <a:ext cx="12192000" cy="28459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9500A2D-7F23-8797-4C5F-0FC0C491FEA7}"/>
              </a:ext>
            </a:extLst>
          </p:cNvPr>
          <p:cNvSpPr>
            <a:spLocks/>
          </p:cNvSpPr>
          <p:nvPr/>
        </p:nvSpPr>
        <p:spPr>
          <a:xfrm>
            <a:off x="0" y="969563"/>
            <a:ext cx="12192000" cy="2845922"/>
          </a:xfrm>
          <a:prstGeom prst="rect">
            <a:avLst/>
          </a:prstGeom>
          <a:solidFill>
            <a:schemeClr val="accent1">
              <a:alpha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1" name="Rectangle 10">
            <a:extLst>
              <a:ext uri="{FF2B5EF4-FFF2-40B4-BE49-F238E27FC236}">
                <a16:creationId xmlns:a16="http://schemas.microsoft.com/office/drawing/2014/main" id="{876705E3-43DE-5210-7D91-6D1F0D4FBE9E}"/>
              </a:ext>
            </a:extLst>
          </p:cNvPr>
          <p:cNvSpPr>
            <a:spLocks/>
          </p:cNvSpPr>
          <p:nvPr/>
        </p:nvSpPr>
        <p:spPr>
          <a:xfrm>
            <a:off x="0" y="5435200"/>
            <a:ext cx="12192000" cy="766598"/>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cxnSp>
        <p:nvCxnSpPr>
          <p:cNvPr id="26" name="GreyLineSeparatorDefaultVertical 27">
            <a:extLst>
              <a:ext uri="{FF2B5EF4-FFF2-40B4-BE49-F238E27FC236}">
                <a16:creationId xmlns:a16="http://schemas.microsoft.com/office/drawing/2014/main" id="{E1CFA3CF-1722-2965-8061-C495AF620C3F}"/>
              </a:ext>
            </a:extLst>
          </p:cNvPr>
          <p:cNvCxnSpPr>
            <a:cxnSpLocks/>
          </p:cNvCxnSpPr>
          <p:nvPr>
            <p:custDataLst>
              <p:tags r:id="rId2"/>
            </p:custDataLst>
          </p:nvPr>
        </p:nvCxnSpPr>
        <p:spPr>
          <a:xfrm>
            <a:off x="4211100" y="4201339"/>
            <a:ext cx="0" cy="1107996"/>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GreyLineSeparatorDefaultVertical 27">
            <a:extLst>
              <a:ext uri="{FF2B5EF4-FFF2-40B4-BE49-F238E27FC236}">
                <a16:creationId xmlns:a16="http://schemas.microsoft.com/office/drawing/2014/main" id="{C99DC0BD-E6E7-34B5-651A-C55F87322AD6}"/>
              </a:ext>
            </a:extLst>
          </p:cNvPr>
          <p:cNvCxnSpPr>
            <a:cxnSpLocks/>
          </p:cNvCxnSpPr>
          <p:nvPr>
            <p:custDataLst>
              <p:tags r:id="rId3"/>
            </p:custDataLst>
          </p:nvPr>
        </p:nvCxnSpPr>
        <p:spPr>
          <a:xfrm>
            <a:off x="7980899" y="4201339"/>
            <a:ext cx="0" cy="1107996"/>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2064A8E-79B9-4B48-5987-8597E92990AC}"/>
              </a:ext>
            </a:extLst>
          </p:cNvPr>
          <p:cNvSpPr/>
          <p:nvPr/>
        </p:nvSpPr>
        <p:spPr>
          <a:xfrm>
            <a:off x="1958975" y="3438525"/>
            <a:ext cx="730250" cy="730250"/>
          </a:xfrm>
          <a:prstGeom prst="ellipse">
            <a:avLst/>
          </a:prstGeom>
          <a:solidFill>
            <a:schemeClr val="accent3"/>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2" name="Oval 31">
            <a:extLst>
              <a:ext uri="{FF2B5EF4-FFF2-40B4-BE49-F238E27FC236}">
                <a16:creationId xmlns:a16="http://schemas.microsoft.com/office/drawing/2014/main" id="{1AC79E26-CD0D-6BC3-78D7-DB6B194071A0}"/>
              </a:ext>
            </a:extLst>
          </p:cNvPr>
          <p:cNvSpPr/>
          <p:nvPr/>
        </p:nvSpPr>
        <p:spPr>
          <a:xfrm>
            <a:off x="5730874" y="3438525"/>
            <a:ext cx="730250" cy="730250"/>
          </a:xfrm>
          <a:prstGeom prst="ellipse">
            <a:avLst/>
          </a:prstGeom>
          <a:solidFill>
            <a:schemeClr val="accent3"/>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3" name="Oval 32">
            <a:extLst>
              <a:ext uri="{FF2B5EF4-FFF2-40B4-BE49-F238E27FC236}">
                <a16:creationId xmlns:a16="http://schemas.microsoft.com/office/drawing/2014/main" id="{16E49062-EF15-9490-A2EB-9DC97EAAD851}"/>
              </a:ext>
            </a:extLst>
          </p:cNvPr>
          <p:cNvSpPr>
            <a:spLocks/>
          </p:cNvSpPr>
          <p:nvPr/>
        </p:nvSpPr>
        <p:spPr>
          <a:xfrm>
            <a:off x="9500674" y="3438525"/>
            <a:ext cx="730250" cy="730250"/>
          </a:xfrm>
          <a:prstGeom prst="ellipse">
            <a:avLst/>
          </a:prstGeom>
          <a:solidFill>
            <a:schemeClr val="accent3"/>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6" name="Graphic 35">
            <a:extLst>
              <a:ext uri="{FF2B5EF4-FFF2-40B4-BE49-F238E27FC236}">
                <a16:creationId xmlns:a16="http://schemas.microsoft.com/office/drawing/2014/main" id="{EFE8E488-8D62-B032-843C-4DE076DADB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05844" y="3585394"/>
            <a:ext cx="436513" cy="436513"/>
          </a:xfrm>
          <a:prstGeom prst="rect">
            <a:avLst/>
          </a:prstGeom>
        </p:spPr>
      </p:pic>
      <p:pic>
        <p:nvPicPr>
          <p:cNvPr id="44" name="Graphic 43">
            <a:extLst>
              <a:ext uri="{FF2B5EF4-FFF2-40B4-BE49-F238E27FC236}">
                <a16:creationId xmlns:a16="http://schemas.microsoft.com/office/drawing/2014/main" id="{9C8D61D5-72FA-854F-32D4-ED73A2808E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7743" y="3585394"/>
            <a:ext cx="436513" cy="436513"/>
          </a:xfrm>
          <a:prstGeom prst="rect">
            <a:avLst/>
          </a:prstGeom>
        </p:spPr>
      </p:pic>
      <p:pic>
        <p:nvPicPr>
          <p:cNvPr id="48" name="Graphic 47">
            <a:extLst>
              <a:ext uri="{FF2B5EF4-FFF2-40B4-BE49-F238E27FC236}">
                <a16:creationId xmlns:a16="http://schemas.microsoft.com/office/drawing/2014/main" id="{773AFC90-0B26-7DCC-57AA-85E809B2C6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47543" y="3585394"/>
            <a:ext cx="436513" cy="436513"/>
          </a:xfrm>
          <a:prstGeom prst="rect">
            <a:avLst/>
          </a:prstGeom>
        </p:spPr>
      </p:pic>
      <p:sp>
        <p:nvSpPr>
          <p:cNvPr id="3" name="5. Source">
            <a:extLst>
              <a:ext uri="{FF2B5EF4-FFF2-40B4-BE49-F238E27FC236}">
                <a16:creationId xmlns:a16="http://schemas.microsoft.com/office/drawing/2014/main" id="{7FC2A7A2-6AC5-1E6C-709D-99D269D8F57D}"/>
              </a:ext>
            </a:extLst>
          </p:cNvPr>
          <p:cNvSpPr txBox="1"/>
          <p:nvPr>
            <p:custDataLst>
              <p:tags r:id="rId4"/>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bg1"/>
                </a:solidFill>
              </a:rPr>
              <a:t>Source: Moody’s Analytics, </a:t>
            </a:r>
            <a:r>
              <a:rPr kumimoji="0" lang="en-US" sz="800" strike="noStrike" kern="1200" spc="0" normalizeH="0" noProof="0" dirty="0">
                <a:ln>
                  <a:noFill/>
                </a:ln>
                <a:solidFill>
                  <a:schemeClr val="bg1"/>
                </a:solidFill>
                <a:effectLst/>
                <a:uLnTx/>
                <a:uFillTx/>
                <a:ea typeface="+mn-ea"/>
                <a:cs typeface="Arial" panose="020B0604020202020204" pitchFamily="34" charset="0"/>
              </a:rPr>
              <a:t>Evaluate Pharma, Statista, HRI, Evaluate MedTech, Cowen, Market Research, Expert Interviews</a:t>
            </a:r>
            <a:endParaRPr lang="en-US" dirty="0">
              <a:solidFill>
                <a:schemeClr val="bg1"/>
              </a:solidFill>
            </a:endParaRPr>
          </a:p>
        </p:txBody>
      </p:sp>
    </p:spTree>
    <p:extLst>
      <p:ext uri="{BB962C8B-B14F-4D97-AF65-F5344CB8AC3E}">
        <p14:creationId xmlns:p14="http://schemas.microsoft.com/office/powerpoint/2010/main" val="253994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Pentagon 16">
            <a:extLst>
              <a:ext uri="{FF2B5EF4-FFF2-40B4-BE49-F238E27FC236}">
                <a16:creationId xmlns:a16="http://schemas.microsoft.com/office/drawing/2014/main" id="{DD63870D-23D4-CE0C-11CB-F6C333BA0403}"/>
              </a:ext>
            </a:extLst>
          </p:cNvPr>
          <p:cNvSpPr>
            <a:spLocks/>
          </p:cNvSpPr>
          <p:nvPr/>
        </p:nvSpPr>
        <p:spPr>
          <a:xfrm>
            <a:off x="0" y="1693514"/>
            <a:ext cx="2043113" cy="659956"/>
          </a:xfrm>
          <a:prstGeom prst="homePlate">
            <a:avLst>
              <a:gd name="adj" fmla="val 19009"/>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8" name="Arrow: Pentagon 17">
            <a:extLst>
              <a:ext uri="{FF2B5EF4-FFF2-40B4-BE49-F238E27FC236}">
                <a16:creationId xmlns:a16="http://schemas.microsoft.com/office/drawing/2014/main" id="{DA1179B2-8909-4068-0C7D-828DE432B3A7}"/>
              </a:ext>
            </a:extLst>
          </p:cNvPr>
          <p:cNvSpPr>
            <a:spLocks/>
          </p:cNvSpPr>
          <p:nvPr/>
        </p:nvSpPr>
        <p:spPr>
          <a:xfrm>
            <a:off x="0" y="2542557"/>
            <a:ext cx="2043113" cy="659956"/>
          </a:xfrm>
          <a:prstGeom prst="homePlate">
            <a:avLst>
              <a:gd name="adj" fmla="val 19009"/>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9" name="Arrow: Pentagon 18">
            <a:extLst>
              <a:ext uri="{FF2B5EF4-FFF2-40B4-BE49-F238E27FC236}">
                <a16:creationId xmlns:a16="http://schemas.microsoft.com/office/drawing/2014/main" id="{B1464224-686A-B545-07AE-A7F2B8323F16}"/>
              </a:ext>
            </a:extLst>
          </p:cNvPr>
          <p:cNvSpPr>
            <a:spLocks/>
          </p:cNvSpPr>
          <p:nvPr/>
        </p:nvSpPr>
        <p:spPr>
          <a:xfrm>
            <a:off x="0" y="3391600"/>
            <a:ext cx="2043113" cy="659956"/>
          </a:xfrm>
          <a:prstGeom prst="homePlate">
            <a:avLst>
              <a:gd name="adj" fmla="val 19009"/>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0" name="Arrow: Pentagon 19">
            <a:extLst>
              <a:ext uri="{FF2B5EF4-FFF2-40B4-BE49-F238E27FC236}">
                <a16:creationId xmlns:a16="http://schemas.microsoft.com/office/drawing/2014/main" id="{59E91B2E-BB75-9C02-EFE5-2E4D808D6D79}"/>
              </a:ext>
            </a:extLst>
          </p:cNvPr>
          <p:cNvSpPr>
            <a:spLocks/>
          </p:cNvSpPr>
          <p:nvPr/>
        </p:nvSpPr>
        <p:spPr>
          <a:xfrm>
            <a:off x="0" y="4240643"/>
            <a:ext cx="2043113" cy="659956"/>
          </a:xfrm>
          <a:prstGeom prst="homePlate">
            <a:avLst>
              <a:gd name="adj" fmla="val 19009"/>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1" name="Arrow: Pentagon 20">
            <a:extLst>
              <a:ext uri="{FF2B5EF4-FFF2-40B4-BE49-F238E27FC236}">
                <a16:creationId xmlns:a16="http://schemas.microsoft.com/office/drawing/2014/main" id="{B0C06C94-1DA1-2DA3-E451-AD38D02DFF6F}"/>
              </a:ext>
            </a:extLst>
          </p:cNvPr>
          <p:cNvSpPr>
            <a:spLocks/>
          </p:cNvSpPr>
          <p:nvPr/>
        </p:nvSpPr>
        <p:spPr>
          <a:xfrm>
            <a:off x="0" y="5089686"/>
            <a:ext cx="2043113" cy="659956"/>
          </a:xfrm>
          <a:prstGeom prst="homePlate">
            <a:avLst>
              <a:gd name="adj" fmla="val 19009"/>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050" name="RectangleLight">
            <a:extLst>
              <a:ext uri="{FF2B5EF4-FFF2-40B4-BE49-F238E27FC236}">
                <a16:creationId xmlns:a16="http://schemas.microsoft.com/office/drawing/2014/main" id="{B0F794EA-C11F-3400-4791-242D6C977011}"/>
              </a:ext>
            </a:extLst>
          </p:cNvPr>
          <p:cNvPicPr>
            <a:picLocks noChangeArrowheads="1"/>
          </p:cNvPicPr>
          <p:nvPr>
            <p:custDataLst>
              <p:tags r:id="rId1"/>
            </p:custDataLst>
          </p:nvPr>
        </p:nvPicPr>
        <p:blipFill rotWithShape="1">
          <a:blip r:embed="rId11">
            <a:extLst>
              <a:ext uri="{28A0092B-C50C-407E-A947-70E740481C1C}">
                <a14:useLocalDpi xmlns:a14="http://schemas.microsoft.com/office/drawing/2010/main" val="0"/>
              </a:ext>
            </a:extLst>
          </a:blip>
          <a:srcRect/>
          <a:stretch/>
        </p:blipFill>
        <p:spPr bwMode="auto">
          <a:xfrm>
            <a:off x="6092952" y="0"/>
            <a:ext cx="609904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2. Slide Title">
            <a:extLst>
              <a:ext uri="{FF2B5EF4-FFF2-40B4-BE49-F238E27FC236}">
                <a16:creationId xmlns:a16="http://schemas.microsoft.com/office/drawing/2014/main" id="{1DB7A807-F457-77B3-8254-B18A889E529A}"/>
              </a:ext>
            </a:extLst>
          </p:cNvPr>
          <p:cNvSpPr>
            <a:spLocks noGrp="1"/>
          </p:cNvSpPr>
          <p:nvPr>
            <p:ph type="title"/>
            <p:custDataLst>
              <p:tags r:id="rId2"/>
            </p:custDataLst>
          </p:nvPr>
        </p:nvSpPr>
        <p:spPr>
          <a:xfrm>
            <a:off x="554736" y="345611"/>
            <a:ext cx="5065776" cy="384721"/>
          </a:xfrm>
          <a:noFill/>
          <a:ln/>
          <a:extLst>
            <a:ext uri="{909E8E84-426E-40DD-AFC4-6F175D3DCCD1}">
              <a14:hiddenFill xmlns:a14="http://schemas.microsoft.com/office/drawing/2010/main">
                <a:solidFill>
                  <a:srgbClr val="FFFFFF"/>
                </a:solidFill>
              </a14:hiddenFill>
            </a:ext>
          </a:extLst>
        </p:spPr>
        <p:txBody>
          <a:bodyPr vert="horz" wrap="square" anchor="ctr" anchorCtr="0">
            <a:noAutofit/>
          </a:bodyPr>
          <a:lstStyle/>
          <a:p>
            <a:r>
              <a:rPr lang="en-US" dirty="0"/>
              <a:t>Get to know the Austin region</a:t>
            </a:r>
          </a:p>
        </p:txBody>
      </p:sp>
      <p:sp>
        <p:nvSpPr>
          <p:cNvPr id="3" name="TextBox 2">
            <a:extLst>
              <a:ext uri="{FF2B5EF4-FFF2-40B4-BE49-F238E27FC236}">
                <a16:creationId xmlns:a16="http://schemas.microsoft.com/office/drawing/2014/main" id="{6560FE5C-2C18-9763-5247-C53999485F64}"/>
              </a:ext>
            </a:extLst>
          </p:cNvPr>
          <p:cNvSpPr txBox="1">
            <a:spLocks/>
          </p:cNvSpPr>
          <p:nvPr/>
        </p:nvSpPr>
        <p:spPr>
          <a:xfrm>
            <a:off x="2139229" y="1715716"/>
            <a:ext cx="3481283"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Population of the Austin metropolitan area</a:t>
            </a:r>
          </a:p>
        </p:txBody>
      </p:sp>
      <p:sp>
        <p:nvSpPr>
          <p:cNvPr id="7" name="TextBox 6">
            <a:extLst>
              <a:ext uri="{FF2B5EF4-FFF2-40B4-BE49-F238E27FC236}">
                <a16:creationId xmlns:a16="http://schemas.microsoft.com/office/drawing/2014/main" id="{AC46C585-1273-E3D3-850F-42FCBC85C501}"/>
              </a:ext>
            </a:extLst>
          </p:cNvPr>
          <p:cNvSpPr txBox="1">
            <a:spLocks/>
          </p:cNvSpPr>
          <p:nvPr/>
        </p:nvSpPr>
        <p:spPr>
          <a:xfrm>
            <a:off x="2139229" y="2564759"/>
            <a:ext cx="3481283"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a:t>Largest metro in the United States</a:t>
            </a:r>
          </a:p>
        </p:txBody>
      </p:sp>
      <p:sp>
        <p:nvSpPr>
          <p:cNvPr id="15" name="TextBox 14">
            <a:extLst>
              <a:ext uri="{FF2B5EF4-FFF2-40B4-BE49-F238E27FC236}">
                <a16:creationId xmlns:a16="http://schemas.microsoft.com/office/drawing/2014/main" id="{AF2F89F4-FC8D-970E-0BD9-9E9D99A4A7E1}"/>
              </a:ext>
            </a:extLst>
          </p:cNvPr>
          <p:cNvSpPr txBox="1">
            <a:spLocks/>
          </p:cNvSpPr>
          <p:nvPr/>
        </p:nvSpPr>
        <p:spPr>
          <a:xfrm>
            <a:off x="2139229" y="3413802"/>
            <a:ext cx="3481283"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a:t>Highest labor force participation</a:t>
            </a:r>
          </a:p>
        </p:txBody>
      </p:sp>
      <p:sp>
        <p:nvSpPr>
          <p:cNvPr id="24" name="TextBox 23">
            <a:extLst>
              <a:ext uri="{FF2B5EF4-FFF2-40B4-BE49-F238E27FC236}">
                <a16:creationId xmlns:a16="http://schemas.microsoft.com/office/drawing/2014/main" id="{C0E95EA8-E984-3D64-350E-72E64E9C332A}"/>
              </a:ext>
            </a:extLst>
          </p:cNvPr>
          <p:cNvSpPr txBox="1">
            <a:spLocks/>
          </p:cNvSpPr>
          <p:nvPr/>
        </p:nvSpPr>
        <p:spPr>
          <a:xfrm>
            <a:off x="2139229" y="4262845"/>
            <a:ext cx="3481283"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a:t>University students at 25 area colleges and universities</a:t>
            </a:r>
          </a:p>
        </p:txBody>
      </p:sp>
      <p:sp>
        <p:nvSpPr>
          <p:cNvPr id="26" name="TextBox 25">
            <a:extLst>
              <a:ext uri="{FF2B5EF4-FFF2-40B4-BE49-F238E27FC236}">
                <a16:creationId xmlns:a16="http://schemas.microsoft.com/office/drawing/2014/main" id="{E4D6B024-6480-634A-82FF-C1925C806F4B}"/>
              </a:ext>
            </a:extLst>
          </p:cNvPr>
          <p:cNvSpPr txBox="1">
            <a:spLocks/>
          </p:cNvSpPr>
          <p:nvPr/>
        </p:nvSpPr>
        <p:spPr>
          <a:xfrm>
            <a:off x="2139229" y="5111888"/>
            <a:ext cx="3481283"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a:t>Highest educational attainment among top 50 metros in the US</a:t>
            </a:r>
          </a:p>
        </p:txBody>
      </p:sp>
      <p:cxnSp>
        <p:nvCxnSpPr>
          <p:cNvPr id="36" name="GreyLineSeparatorStrong 36">
            <a:extLst>
              <a:ext uri="{FF2B5EF4-FFF2-40B4-BE49-F238E27FC236}">
                <a16:creationId xmlns:a16="http://schemas.microsoft.com/office/drawing/2014/main" id="{3C667A2B-F48B-F118-BA8E-53824063E2D6}"/>
              </a:ext>
            </a:extLst>
          </p:cNvPr>
          <p:cNvCxnSpPr>
            <a:cxnSpLocks/>
          </p:cNvCxnSpPr>
          <p:nvPr>
            <p:custDataLst>
              <p:tags r:id="rId3"/>
            </p:custDataLst>
          </p:nvPr>
        </p:nvCxnSpPr>
        <p:spPr>
          <a:xfrm>
            <a:off x="2139229" y="2448014"/>
            <a:ext cx="3481283"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GreyLineSeparatorStrong 36">
            <a:extLst>
              <a:ext uri="{FF2B5EF4-FFF2-40B4-BE49-F238E27FC236}">
                <a16:creationId xmlns:a16="http://schemas.microsoft.com/office/drawing/2014/main" id="{17529A6D-0264-1AAE-C071-1D2F244E6FB7}"/>
              </a:ext>
            </a:extLst>
          </p:cNvPr>
          <p:cNvCxnSpPr>
            <a:cxnSpLocks/>
          </p:cNvCxnSpPr>
          <p:nvPr>
            <p:custDataLst>
              <p:tags r:id="rId4"/>
            </p:custDataLst>
          </p:nvPr>
        </p:nvCxnSpPr>
        <p:spPr>
          <a:xfrm>
            <a:off x="2139229" y="3297057"/>
            <a:ext cx="3481283"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GreyLineSeparatorStrong 36">
            <a:extLst>
              <a:ext uri="{FF2B5EF4-FFF2-40B4-BE49-F238E27FC236}">
                <a16:creationId xmlns:a16="http://schemas.microsoft.com/office/drawing/2014/main" id="{A385F862-64C5-A284-EC5E-56E1D023ED84}"/>
              </a:ext>
            </a:extLst>
          </p:cNvPr>
          <p:cNvCxnSpPr>
            <a:cxnSpLocks/>
          </p:cNvCxnSpPr>
          <p:nvPr>
            <p:custDataLst>
              <p:tags r:id="rId5"/>
            </p:custDataLst>
          </p:nvPr>
        </p:nvCxnSpPr>
        <p:spPr>
          <a:xfrm>
            <a:off x="2139229" y="4146100"/>
            <a:ext cx="3481283"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GreyLineSeparatorStrong 36">
            <a:extLst>
              <a:ext uri="{FF2B5EF4-FFF2-40B4-BE49-F238E27FC236}">
                <a16:creationId xmlns:a16="http://schemas.microsoft.com/office/drawing/2014/main" id="{2A4D3FB7-2EB7-FE63-02D8-835E60E1CA95}"/>
              </a:ext>
            </a:extLst>
          </p:cNvPr>
          <p:cNvCxnSpPr>
            <a:cxnSpLocks/>
          </p:cNvCxnSpPr>
          <p:nvPr>
            <p:custDataLst>
              <p:tags r:id="rId6"/>
            </p:custDataLst>
          </p:nvPr>
        </p:nvCxnSpPr>
        <p:spPr>
          <a:xfrm>
            <a:off x="2139229" y="4995143"/>
            <a:ext cx="3481283"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Slide Number">
            <a:extLst>
              <a:ext uri="{FF2B5EF4-FFF2-40B4-BE49-F238E27FC236}">
                <a16:creationId xmlns:a16="http://schemas.microsoft.com/office/drawing/2014/main" id="{66D99DCD-E3BD-4C73-2C15-D78C82ADEDBB}"/>
              </a:ext>
            </a:extLst>
          </p:cNvPr>
          <p:cNvSpPr>
            <a:spLocks noChangeArrowheads="1"/>
          </p:cNvSpPr>
          <p:nvPr>
            <p:custDataLst>
              <p:tags r:id="rId7"/>
            </p:custDataLst>
          </p:nvPr>
        </p:nvSpPr>
        <p:spPr bwMode="black">
          <a:xfrm>
            <a:off x="11634788" y="6498803"/>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3</a:t>
            </a:fld>
            <a:endParaRPr lang="en-US" sz="900" b="0">
              <a:solidFill>
                <a:schemeClr val="bg1"/>
              </a:solidFill>
              <a:latin typeface="+mn-lt"/>
              <a:ea typeface="+mn-ea"/>
              <a:cs typeface="Arial" panose="020B0604020202020204" pitchFamily="34" charset="0"/>
            </a:endParaRPr>
          </a:p>
        </p:txBody>
      </p:sp>
      <p:sp>
        <p:nvSpPr>
          <p:cNvPr id="2" name="TextBox 1">
            <a:extLst>
              <a:ext uri="{FF2B5EF4-FFF2-40B4-BE49-F238E27FC236}">
                <a16:creationId xmlns:a16="http://schemas.microsoft.com/office/drawing/2014/main" id="{AC5F8A04-D532-82AD-EDA6-0BF3022B2997}"/>
              </a:ext>
            </a:extLst>
          </p:cNvPr>
          <p:cNvSpPr txBox="1">
            <a:spLocks/>
          </p:cNvSpPr>
          <p:nvPr/>
        </p:nvSpPr>
        <p:spPr>
          <a:xfrm>
            <a:off x="554736" y="1715716"/>
            <a:ext cx="1366021"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4000" b="1" dirty="0">
                <a:solidFill>
                  <a:schemeClr val="bg1"/>
                </a:solidFill>
              </a:rPr>
              <a:t>2.4M</a:t>
            </a:r>
          </a:p>
        </p:txBody>
      </p:sp>
      <p:sp>
        <p:nvSpPr>
          <p:cNvPr id="5" name="TextBox 4">
            <a:extLst>
              <a:ext uri="{FF2B5EF4-FFF2-40B4-BE49-F238E27FC236}">
                <a16:creationId xmlns:a16="http://schemas.microsoft.com/office/drawing/2014/main" id="{184DBC3C-85FC-577C-AC72-E5F22FC53FAB}"/>
              </a:ext>
            </a:extLst>
          </p:cNvPr>
          <p:cNvSpPr txBox="1">
            <a:spLocks/>
          </p:cNvSpPr>
          <p:nvPr/>
        </p:nvSpPr>
        <p:spPr>
          <a:xfrm>
            <a:off x="554736" y="2564759"/>
            <a:ext cx="1366021"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4000" b="1">
                <a:solidFill>
                  <a:schemeClr val="bg1"/>
                </a:solidFill>
              </a:rPr>
              <a:t>#26</a:t>
            </a:r>
          </a:p>
        </p:txBody>
      </p:sp>
      <p:sp>
        <p:nvSpPr>
          <p:cNvPr id="12" name="TextBox 11">
            <a:extLst>
              <a:ext uri="{FF2B5EF4-FFF2-40B4-BE49-F238E27FC236}">
                <a16:creationId xmlns:a16="http://schemas.microsoft.com/office/drawing/2014/main" id="{F73F05B0-FB65-3F6E-0A53-9B1EC131B8EC}"/>
              </a:ext>
            </a:extLst>
          </p:cNvPr>
          <p:cNvSpPr txBox="1">
            <a:spLocks/>
          </p:cNvSpPr>
          <p:nvPr/>
        </p:nvSpPr>
        <p:spPr>
          <a:xfrm>
            <a:off x="554736" y="3413802"/>
            <a:ext cx="1366021"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4000" b="1">
                <a:solidFill>
                  <a:schemeClr val="bg1"/>
                </a:solidFill>
              </a:rPr>
              <a:t>3</a:t>
            </a:r>
            <a:r>
              <a:rPr lang="en-US" sz="4000" b="1" baseline="30000">
                <a:solidFill>
                  <a:schemeClr val="bg1"/>
                </a:solidFill>
              </a:rPr>
              <a:t>rd</a:t>
            </a:r>
            <a:r>
              <a:rPr lang="en-US" sz="4000" b="1">
                <a:solidFill>
                  <a:schemeClr val="bg1"/>
                </a:solidFill>
              </a:rPr>
              <a:t> </a:t>
            </a:r>
          </a:p>
        </p:txBody>
      </p:sp>
      <p:sp>
        <p:nvSpPr>
          <p:cNvPr id="23" name="TextBox 22">
            <a:extLst>
              <a:ext uri="{FF2B5EF4-FFF2-40B4-BE49-F238E27FC236}">
                <a16:creationId xmlns:a16="http://schemas.microsoft.com/office/drawing/2014/main" id="{2F618B9F-F2ED-DA2A-3940-668EBFF892EB}"/>
              </a:ext>
            </a:extLst>
          </p:cNvPr>
          <p:cNvSpPr txBox="1">
            <a:spLocks/>
          </p:cNvSpPr>
          <p:nvPr/>
        </p:nvSpPr>
        <p:spPr>
          <a:xfrm>
            <a:off x="554736" y="4262845"/>
            <a:ext cx="1366021"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4000" b="1">
                <a:solidFill>
                  <a:schemeClr val="bg1"/>
                </a:solidFill>
              </a:rPr>
              <a:t>160K+</a:t>
            </a:r>
          </a:p>
        </p:txBody>
      </p:sp>
      <p:sp>
        <p:nvSpPr>
          <p:cNvPr id="25" name="TextBox 24">
            <a:extLst>
              <a:ext uri="{FF2B5EF4-FFF2-40B4-BE49-F238E27FC236}">
                <a16:creationId xmlns:a16="http://schemas.microsoft.com/office/drawing/2014/main" id="{EAACD080-96DD-0341-2DDA-26919BFA728B}"/>
              </a:ext>
            </a:extLst>
          </p:cNvPr>
          <p:cNvSpPr txBox="1">
            <a:spLocks/>
          </p:cNvSpPr>
          <p:nvPr/>
        </p:nvSpPr>
        <p:spPr>
          <a:xfrm>
            <a:off x="554736" y="5111888"/>
            <a:ext cx="1366021" cy="615553"/>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4000" b="1">
                <a:solidFill>
                  <a:schemeClr val="bg1"/>
                </a:solidFill>
              </a:rPr>
              <a:t>4</a:t>
            </a:r>
            <a:r>
              <a:rPr lang="en-US" sz="4000" b="1" baseline="30000">
                <a:solidFill>
                  <a:schemeClr val="bg1"/>
                </a:solidFill>
              </a:rPr>
              <a:t>th</a:t>
            </a:r>
            <a:endParaRPr lang="en-US" sz="4000" b="1">
              <a:solidFill>
                <a:schemeClr val="bg1"/>
              </a:solidFill>
            </a:endParaRPr>
          </a:p>
        </p:txBody>
      </p:sp>
      <p:sp>
        <p:nvSpPr>
          <p:cNvPr id="9" name="5. Source">
            <a:extLst>
              <a:ext uri="{FF2B5EF4-FFF2-40B4-BE49-F238E27FC236}">
                <a16:creationId xmlns:a16="http://schemas.microsoft.com/office/drawing/2014/main" id="{1147C6B8-4399-E57F-94C8-ADEB9874A400}"/>
              </a:ext>
            </a:extLst>
          </p:cNvPr>
          <p:cNvSpPr txBox="1"/>
          <p:nvPr>
            <p:custDataLst>
              <p:tags r:id="rId8"/>
            </p:custDataLst>
          </p:nvPr>
        </p:nvSpPr>
        <p:spPr>
          <a:xfrm>
            <a:off x="1078610"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r>
              <a:rPr lang="en-US" sz="800" dirty="0" err="1"/>
              <a:t>Lightcast</a:t>
            </a:r>
            <a:endParaRPr lang="en-US" sz="800" dirty="0"/>
          </a:p>
        </p:txBody>
      </p:sp>
    </p:spTree>
    <p:extLst>
      <p:ext uri="{BB962C8B-B14F-4D97-AF65-F5344CB8AC3E}">
        <p14:creationId xmlns:p14="http://schemas.microsoft.com/office/powerpoint/2010/main" val="289649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90FAB48-83E1-54FD-1570-19D4BC13F89B}"/>
              </a:ext>
            </a:extLst>
          </p:cNvPr>
          <p:cNvSpPr/>
          <p:nvPr/>
        </p:nvSpPr>
        <p:spPr>
          <a:xfrm>
            <a:off x="8388096" y="4146044"/>
            <a:ext cx="3270962" cy="1938773"/>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3" name="Rectangle 52">
            <a:extLst>
              <a:ext uri="{FF2B5EF4-FFF2-40B4-BE49-F238E27FC236}">
                <a16:creationId xmlns:a16="http://schemas.microsoft.com/office/drawing/2014/main" id="{B3F26CFD-AEE9-411B-4630-1C34C91C4B57}"/>
              </a:ext>
            </a:extLst>
          </p:cNvPr>
          <p:cNvSpPr/>
          <p:nvPr/>
        </p:nvSpPr>
        <p:spPr>
          <a:xfrm>
            <a:off x="8388096" y="1338194"/>
            <a:ext cx="3270962" cy="2138232"/>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1" name="Rectangle 50">
            <a:extLst>
              <a:ext uri="{FF2B5EF4-FFF2-40B4-BE49-F238E27FC236}">
                <a16:creationId xmlns:a16="http://schemas.microsoft.com/office/drawing/2014/main" id="{2F5BD80E-66AB-0248-B8A9-CB5C50526AD1}"/>
              </a:ext>
            </a:extLst>
          </p:cNvPr>
          <p:cNvSpPr/>
          <p:nvPr/>
        </p:nvSpPr>
        <p:spPr>
          <a:xfrm>
            <a:off x="554736" y="1378808"/>
            <a:ext cx="3270962" cy="2370232"/>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2" name="Rectangle 51">
            <a:extLst>
              <a:ext uri="{FF2B5EF4-FFF2-40B4-BE49-F238E27FC236}">
                <a16:creationId xmlns:a16="http://schemas.microsoft.com/office/drawing/2014/main" id="{BCD0F469-F52F-36E0-C69A-1070A29BFB70}"/>
              </a:ext>
            </a:extLst>
          </p:cNvPr>
          <p:cNvSpPr/>
          <p:nvPr/>
        </p:nvSpPr>
        <p:spPr>
          <a:xfrm>
            <a:off x="554736" y="4077464"/>
            <a:ext cx="3270962" cy="1881375"/>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026" name="Picture 2">
            <a:extLst>
              <a:ext uri="{FF2B5EF4-FFF2-40B4-BE49-F238E27FC236}">
                <a16:creationId xmlns:a16="http://schemas.microsoft.com/office/drawing/2014/main" id="{72B962A7-D7C4-7D11-E0F6-BEFA59CF02C2}"/>
              </a:ext>
            </a:extLst>
          </p:cNvPr>
          <p:cNvPicPr>
            <a:picLocks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4405146" y="1970607"/>
            <a:ext cx="3381707" cy="3381705"/>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1E9D5ADF-6193-D0E6-C543-A5118A929C40}"/>
              </a:ext>
            </a:extLst>
          </p:cNvPr>
          <p:cNvSpPr>
            <a:spLocks/>
          </p:cNvSpPr>
          <p:nvPr/>
        </p:nvSpPr>
        <p:spPr>
          <a:xfrm>
            <a:off x="4405146" y="1970607"/>
            <a:ext cx="1019810" cy="101981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1" name="Oval 40">
            <a:extLst>
              <a:ext uri="{FF2B5EF4-FFF2-40B4-BE49-F238E27FC236}">
                <a16:creationId xmlns:a16="http://schemas.microsoft.com/office/drawing/2014/main" id="{BA9BFCFC-9674-22F9-9BBF-06566F870823}"/>
              </a:ext>
            </a:extLst>
          </p:cNvPr>
          <p:cNvSpPr/>
          <p:nvPr/>
        </p:nvSpPr>
        <p:spPr>
          <a:xfrm>
            <a:off x="6767043" y="1970607"/>
            <a:ext cx="1019810" cy="101981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2" name="Oval 41">
            <a:extLst>
              <a:ext uri="{FF2B5EF4-FFF2-40B4-BE49-F238E27FC236}">
                <a16:creationId xmlns:a16="http://schemas.microsoft.com/office/drawing/2014/main" id="{9BA83F72-C89F-5059-2F99-B284F7EBCED9}"/>
              </a:ext>
            </a:extLst>
          </p:cNvPr>
          <p:cNvSpPr/>
          <p:nvPr/>
        </p:nvSpPr>
        <p:spPr>
          <a:xfrm>
            <a:off x="4405146" y="4332502"/>
            <a:ext cx="1019810" cy="101981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4" name="Oval 43">
            <a:extLst>
              <a:ext uri="{FF2B5EF4-FFF2-40B4-BE49-F238E27FC236}">
                <a16:creationId xmlns:a16="http://schemas.microsoft.com/office/drawing/2014/main" id="{4C11D5E3-5690-BEB4-D7EF-4C46FA5DE75D}"/>
              </a:ext>
            </a:extLst>
          </p:cNvPr>
          <p:cNvSpPr/>
          <p:nvPr/>
        </p:nvSpPr>
        <p:spPr>
          <a:xfrm>
            <a:off x="6767043" y="4332502"/>
            <a:ext cx="1019810" cy="101981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 name="2. Slide Title"/>
          <p:cNvSpPr>
            <a:spLocks noGrp="1"/>
          </p:cNvSpPr>
          <p:nvPr>
            <p:ph type="title"/>
            <p:custDataLst>
              <p:tags r:id="rId1"/>
            </p:custDataLst>
          </p:nvPr>
        </p:nvSpPr>
        <p:spPr>
          <a:xfrm>
            <a:off x="554736" y="153252"/>
            <a:ext cx="11082528" cy="76944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p>
            <a:r>
              <a:rPr lang="en-US" dirty="0">
                <a:cs typeface="Arial"/>
              </a:rPr>
              <a:t>The Austin region has unique assets that will fuel the growth of the life sciences ecosystem</a:t>
            </a:r>
          </a:p>
        </p:txBody>
      </p:sp>
      <p:cxnSp>
        <p:nvCxnSpPr>
          <p:cNvPr id="20" name="GreyLineSeparatorDefault 50">
            <a:extLst>
              <a:ext uri="{FF2B5EF4-FFF2-40B4-BE49-F238E27FC236}">
                <a16:creationId xmlns:a16="http://schemas.microsoft.com/office/drawing/2014/main" id="{89873B9C-5BAB-4ACB-3C0F-11CDA849019A}"/>
              </a:ext>
            </a:extLst>
          </p:cNvPr>
          <p:cNvCxnSpPr>
            <a:cxnSpLocks/>
          </p:cNvCxnSpPr>
          <p:nvPr>
            <p:custDataLst>
              <p:tags r:id="rId2"/>
            </p:custDataLst>
          </p:nvPr>
        </p:nvCxnSpPr>
        <p:spPr>
          <a:xfrm>
            <a:off x="730414" y="2005371"/>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494FEA-B769-893D-190B-DD5F6A970435}"/>
              </a:ext>
            </a:extLst>
          </p:cNvPr>
          <p:cNvSpPr txBox="1">
            <a:spLocks/>
          </p:cNvSpPr>
          <p:nvPr/>
        </p:nvSpPr>
        <p:spPr>
          <a:xfrm>
            <a:off x="707555" y="1346836"/>
            <a:ext cx="3064764" cy="55399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rPr>
              <a:t>Network of private and public institutions</a:t>
            </a:r>
          </a:p>
        </p:txBody>
      </p:sp>
      <p:sp>
        <p:nvSpPr>
          <p:cNvPr id="22" name="TextBox 21">
            <a:extLst>
              <a:ext uri="{FF2B5EF4-FFF2-40B4-BE49-F238E27FC236}">
                <a16:creationId xmlns:a16="http://schemas.microsoft.com/office/drawing/2014/main" id="{F42D39AD-DA3E-0D4E-EB2C-955A38B4E7A5}"/>
              </a:ext>
            </a:extLst>
          </p:cNvPr>
          <p:cNvSpPr txBox="1"/>
          <p:nvPr/>
        </p:nvSpPr>
        <p:spPr>
          <a:xfrm>
            <a:off x="707555" y="2115387"/>
            <a:ext cx="3055498" cy="15158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dirty="0"/>
              <a:t>Home to over nearly 300 life sciences-related companies with over 21K employees</a:t>
            </a:r>
          </a:p>
          <a:p>
            <a:pPr lvl="1"/>
            <a:r>
              <a:rPr lang="en-US" dirty="0"/>
              <a:t>UT Austin, a top 10 public university, located minutes from downtown Austin</a:t>
            </a:r>
          </a:p>
        </p:txBody>
      </p:sp>
      <p:sp>
        <p:nvSpPr>
          <p:cNvPr id="30" name="TextBox 29">
            <a:extLst>
              <a:ext uri="{FF2B5EF4-FFF2-40B4-BE49-F238E27FC236}">
                <a16:creationId xmlns:a16="http://schemas.microsoft.com/office/drawing/2014/main" id="{8F72FEC9-6A4D-E91C-3A56-3507E94F9F13}"/>
              </a:ext>
            </a:extLst>
          </p:cNvPr>
          <p:cNvSpPr txBox="1"/>
          <p:nvPr/>
        </p:nvSpPr>
        <p:spPr>
          <a:xfrm>
            <a:off x="8601075" y="1623835"/>
            <a:ext cx="3034665"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rPr>
              <a:t>Multi-disciplinary research</a:t>
            </a:r>
          </a:p>
        </p:txBody>
      </p:sp>
      <p:sp>
        <p:nvSpPr>
          <p:cNvPr id="32" name="TextBox 31">
            <a:extLst>
              <a:ext uri="{FF2B5EF4-FFF2-40B4-BE49-F238E27FC236}">
                <a16:creationId xmlns:a16="http://schemas.microsoft.com/office/drawing/2014/main" id="{745DAAEB-E3BE-BC58-CE75-AD3957264011}"/>
              </a:ext>
            </a:extLst>
          </p:cNvPr>
          <p:cNvSpPr txBox="1">
            <a:spLocks/>
          </p:cNvSpPr>
          <p:nvPr/>
        </p:nvSpPr>
        <p:spPr>
          <a:xfrm>
            <a:off x="8601075" y="2115387"/>
            <a:ext cx="3034665" cy="126957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dirty="0"/>
              <a:t>~$1B life sciences research funding through academic and corporate institutions</a:t>
            </a:r>
          </a:p>
          <a:p>
            <a:pPr lvl="1"/>
            <a:r>
              <a:rPr lang="en-US" dirty="0">
                <a:cs typeface="Arial" panose="020B0604020202020204" pitchFamily="34" charset="0"/>
              </a:rPr>
              <a:t>~350 life sciences patents issued in the past three years</a:t>
            </a:r>
          </a:p>
        </p:txBody>
      </p:sp>
      <p:cxnSp>
        <p:nvCxnSpPr>
          <p:cNvPr id="37" name="GreyLineSeparatorDefault 50">
            <a:extLst>
              <a:ext uri="{FF2B5EF4-FFF2-40B4-BE49-F238E27FC236}">
                <a16:creationId xmlns:a16="http://schemas.microsoft.com/office/drawing/2014/main" id="{C6289700-E92C-681C-EBAD-B6BC56C0A430}"/>
              </a:ext>
            </a:extLst>
          </p:cNvPr>
          <p:cNvCxnSpPr>
            <a:cxnSpLocks/>
          </p:cNvCxnSpPr>
          <p:nvPr>
            <p:custDataLst>
              <p:tags r:id="rId3"/>
            </p:custDataLst>
          </p:nvPr>
        </p:nvCxnSpPr>
        <p:spPr>
          <a:xfrm>
            <a:off x="8608695" y="2005371"/>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97AF711-B273-3267-FE6E-3AFB16462C1E}"/>
              </a:ext>
            </a:extLst>
          </p:cNvPr>
          <p:cNvSpPr txBox="1"/>
          <p:nvPr/>
        </p:nvSpPr>
        <p:spPr>
          <a:xfrm>
            <a:off x="8601075" y="3800466"/>
            <a:ext cx="3150489" cy="553998"/>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rPr>
              <a:t>Expansion of healthcare network</a:t>
            </a:r>
          </a:p>
        </p:txBody>
      </p:sp>
      <p:sp>
        <p:nvSpPr>
          <p:cNvPr id="59" name="TextBox 58">
            <a:extLst>
              <a:ext uri="{FF2B5EF4-FFF2-40B4-BE49-F238E27FC236}">
                <a16:creationId xmlns:a16="http://schemas.microsoft.com/office/drawing/2014/main" id="{E90F2C90-E966-EFDB-6A92-54E012C6E71D}"/>
              </a:ext>
            </a:extLst>
          </p:cNvPr>
          <p:cNvSpPr txBox="1"/>
          <p:nvPr/>
        </p:nvSpPr>
        <p:spPr>
          <a:xfrm>
            <a:off x="8601075" y="4569017"/>
            <a:ext cx="2790825" cy="15158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dirty="0"/>
              <a:t>$2.5B investment to launch the UT Austin Medical Center</a:t>
            </a:r>
          </a:p>
          <a:p>
            <a:pPr lvl="1"/>
            <a:r>
              <a:rPr lang="en-US" dirty="0"/>
              <a:t>Major expansions of hospital systems, including #1 cancer center MD Anderson to Austin</a:t>
            </a:r>
          </a:p>
        </p:txBody>
      </p:sp>
      <p:cxnSp>
        <p:nvCxnSpPr>
          <p:cNvPr id="62" name="GreyLineSeparatorDefault 50">
            <a:extLst>
              <a:ext uri="{FF2B5EF4-FFF2-40B4-BE49-F238E27FC236}">
                <a16:creationId xmlns:a16="http://schemas.microsoft.com/office/drawing/2014/main" id="{AA3663DB-DBBB-BD4D-F0E7-D9C3C048D331}"/>
              </a:ext>
            </a:extLst>
          </p:cNvPr>
          <p:cNvCxnSpPr>
            <a:cxnSpLocks/>
          </p:cNvCxnSpPr>
          <p:nvPr>
            <p:custDataLst>
              <p:tags r:id="rId4"/>
            </p:custDataLst>
          </p:nvPr>
        </p:nvCxnSpPr>
        <p:spPr>
          <a:xfrm>
            <a:off x="8608695" y="4459001"/>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sp>
        <p:nvSpPr>
          <p:cNvPr id="14336" name="TextBox 14335">
            <a:extLst>
              <a:ext uri="{FF2B5EF4-FFF2-40B4-BE49-F238E27FC236}">
                <a16:creationId xmlns:a16="http://schemas.microsoft.com/office/drawing/2014/main" id="{E7C0D419-96DF-F070-A2A4-A2DB3C161F50}"/>
              </a:ext>
            </a:extLst>
          </p:cNvPr>
          <p:cNvSpPr txBox="1"/>
          <p:nvPr/>
        </p:nvSpPr>
        <p:spPr>
          <a:xfrm>
            <a:off x="707555" y="4077465"/>
            <a:ext cx="306476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rPr>
              <a:t>Premium real estate assets</a:t>
            </a:r>
          </a:p>
        </p:txBody>
      </p:sp>
      <p:sp>
        <p:nvSpPr>
          <p:cNvPr id="14337" name="TextBox 14336">
            <a:extLst>
              <a:ext uri="{FF2B5EF4-FFF2-40B4-BE49-F238E27FC236}">
                <a16:creationId xmlns:a16="http://schemas.microsoft.com/office/drawing/2014/main" id="{BF2FA6BC-EE48-D0D6-37BE-37DFA61A7BE2}"/>
              </a:ext>
            </a:extLst>
          </p:cNvPr>
          <p:cNvSpPr txBox="1"/>
          <p:nvPr/>
        </p:nvSpPr>
        <p:spPr>
          <a:xfrm>
            <a:off x="707555" y="4569017"/>
            <a:ext cx="3064764" cy="12311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dirty="0"/>
              <a:t>Pipeline of high-performance, purpose-built life sciences space throughout Austin with 1.5M+ SF of life sciences facilities under construction</a:t>
            </a:r>
          </a:p>
        </p:txBody>
      </p:sp>
      <p:cxnSp>
        <p:nvCxnSpPr>
          <p:cNvPr id="14342" name="GreyLineSeparatorDefault 50">
            <a:extLst>
              <a:ext uri="{FF2B5EF4-FFF2-40B4-BE49-F238E27FC236}">
                <a16:creationId xmlns:a16="http://schemas.microsoft.com/office/drawing/2014/main" id="{B47E5438-D5FE-F817-AAE5-510C1BA9C2A7}"/>
              </a:ext>
            </a:extLst>
          </p:cNvPr>
          <p:cNvCxnSpPr>
            <a:cxnSpLocks/>
          </p:cNvCxnSpPr>
          <p:nvPr>
            <p:custDataLst>
              <p:tags r:id="rId5"/>
            </p:custDataLst>
          </p:nvPr>
        </p:nvCxnSpPr>
        <p:spPr>
          <a:xfrm>
            <a:off x="730414" y="4459001"/>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1A7BA10-16CA-C891-287A-CCF5C8EED0B4}"/>
              </a:ext>
            </a:extLst>
          </p:cNvPr>
          <p:cNvSpPr>
            <a:spLocks noChangeAspect="1"/>
          </p:cNvSpPr>
          <p:nvPr/>
        </p:nvSpPr>
        <p:spPr>
          <a:xfrm>
            <a:off x="4549520" y="2114981"/>
            <a:ext cx="731062" cy="731062"/>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1" name="Graphic 10">
            <a:extLst>
              <a:ext uri="{FF2B5EF4-FFF2-40B4-BE49-F238E27FC236}">
                <a16:creationId xmlns:a16="http://schemas.microsoft.com/office/drawing/2014/main" id="{C1D4021A-B50A-6871-3A1E-D248F81D60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20539" y="2286000"/>
            <a:ext cx="389024" cy="389024"/>
          </a:xfrm>
          <a:prstGeom prst="rect">
            <a:avLst/>
          </a:prstGeom>
        </p:spPr>
      </p:pic>
      <p:sp>
        <p:nvSpPr>
          <p:cNvPr id="26" name="Oval 25">
            <a:extLst>
              <a:ext uri="{FF2B5EF4-FFF2-40B4-BE49-F238E27FC236}">
                <a16:creationId xmlns:a16="http://schemas.microsoft.com/office/drawing/2014/main" id="{DE5830CF-F89A-8C53-4BF5-7E99E2FE0C5C}"/>
              </a:ext>
            </a:extLst>
          </p:cNvPr>
          <p:cNvSpPr>
            <a:spLocks noChangeAspect="1"/>
          </p:cNvSpPr>
          <p:nvPr/>
        </p:nvSpPr>
        <p:spPr>
          <a:xfrm>
            <a:off x="6911417" y="2114981"/>
            <a:ext cx="731062" cy="731062"/>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7" name="Graphic 26">
            <a:extLst>
              <a:ext uri="{FF2B5EF4-FFF2-40B4-BE49-F238E27FC236}">
                <a16:creationId xmlns:a16="http://schemas.microsoft.com/office/drawing/2014/main" id="{D31ABB3A-AE15-8498-10A6-57F38719E5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82436" y="2286000"/>
            <a:ext cx="389024" cy="389024"/>
          </a:xfrm>
          <a:prstGeom prst="rect">
            <a:avLst/>
          </a:prstGeom>
        </p:spPr>
      </p:pic>
      <p:sp>
        <p:nvSpPr>
          <p:cNvPr id="31" name="Oval 30">
            <a:extLst>
              <a:ext uri="{FF2B5EF4-FFF2-40B4-BE49-F238E27FC236}">
                <a16:creationId xmlns:a16="http://schemas.microsoft.com/office/drawing/2014/main" id="{72D550A4-3439-E1D9-1ABC-B1338789A717}"/>
              </a:ext>
            </a:extLst>
          </p:cNvPr>
          <p:cNvSpPr>
            <a:spLocks noChangeAspect="1"/>
          </p:cNvSpPr>
          <p:nvPr/>
        </p:nvSpPr>
        <p:spPr>
          <a:xfrm>
            <a:off x="4549520" y="4476876"/>
            <a:ext cx="731062" cy="731062"/>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3" name="Graphic 32">
            <a:extLst>
              <a:ext uri="{FF2B5EF4-FFF2-40B4-BE49-F238E27FC236}">
                <a16:creationId xmlns:a16="http://schemas.microsoft.com/office/drawing/2014/main" id="{E72F75F3-553C-AA3B-8607-5EF2AD5310C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20539" y="4647895"/>
            <a:ext cx="389024" cy="389024"/>
          </a:xfrm>
          <a:prstGeom prst="rect">
            <a:avLst/>
          </a:prstGeom>
        </p:spPr>
      </p:pic>
      <p:sp>
        <p:nvSpPr>
          <p:cNvPr id="38" name="Oval 37">
            <a:extLst>
              <a:ext uri="{FF2B5EF4-FFF2-40B4-BE49-F238E27FC236}">
                <a16:creationId xmlns:a16="http://schemas.microsoft.com/office/drawing/2014/main" id="{CF5DBCA5-BE68-F063-8472-95AB17A6AE9F}"/>
              </a:ext>
            </a:extLst>
          </p:cNvPr>
          <p:cNvSpPr>
            <a:spLocks noChangeAspect="1"/>
          </p:cNvSpPr>
          <p:nvPr/>
        </p:nvSpPr>
        <p:spPr>
          <a:xfrm>
            <a:off x="6911417" y="4476876"/>
            <a:ext cx="731062" cy="731062"/>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9" name="Graphic 38">
            <a:extLst>
              <a:ext uri="{FF2B5EF4-FFF2-40B4-BE49-F238E27FC236}">
                <a16:creationId xmlns:a16="http://schemas.microsoft.com/office/drawing/2014/main" id="{0E4467B8-93C6-DC2F-D185-2C2D808D395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82436" y="4647895"/>
            <a:ext cx="389024" cy="389024"/>
          </a:xfrm>
          <a:prstGeom prst="rect">
            <a:avLst/>
          </a:prstGeom>
        </p:spPr>
      </p:pic>
      <p:sp>
        <p:nvSpPr>
          <p:cNvPr id="47" name="Freeform: Shape 46">
            <a:extLst>
              <a:ext uri="{FF2B5EF4-FFF2-40B4-BE49-F238E27FC236}">
                <a16:creationId xmlns:a16="http://schemas.microsoft.com/office/drawing/2014/main" id="{239F8A22-ABEE-4EA6-14B0-F0810D2F1467}"/>
              </a:ext>
            </a:extLst>
          </p:cNvPr>
          <p:cNvSpPr/>
          <p:nvPr/>
        </p:nvSpPr>
        <p:spPr>
          <a:xfrm>
            <a:off x="556260" y="1188720"/>
            <a:ext cx="4000500" cy="1272540"/>
          </a:xfrm>
          <a:custGeom>
            <a:avLst/>
            <a:gdLst>
              <a:gd name="connsiteX0" fmla="*/ 0 w 4000500"/>
              <a:gd name="connsiteY0" fmla="*/ 0 h 1226820"/>
              <a:gd name="connsiteX1" fmla="*/ 3390900 w 4000500"/>
              <a:gd name="connsiteY1" fmla="*/ 0 h 1226820"/>
              <a:gd name="connsiteX2" fmla="*/ 3390900 w 4000500"/>
              <a:gd name="connsiteY2" fmla="*/ 1226820 h 1226820"/>
              <a:gd name="connsiteX3" fmla="*/ 4000500 w 4000500"/>
              <a:gd name="connsiteY3" fmla="*/ 1226820 h 1226820"/>
            </a:gdLst>
            <a:ahLst/>
            <a:cxnLst>
              <a:cxn ang="0">
                <a:pos x="connsiteX0" y="connsiteY0"/>
              </a:cxn>
              <a:cxn ang="0">
                <a:pos x="connsiteX1" y="connsiteY1"/>
              </a:cxn>
              <a:cxn ang="0">
                <a:pos x="connsiteX2" y="connsiteY2"/>
              </a:cxn>
              <a:cxn ang="0">
                <a:pos x="connsiteX3" y="connsiteY3"/>
              </a:cxn>
            </a:cxnLst>
            <a:rect l="l" t="t" r="r" b="b"/>
            <a:pathLst>
              <a:path w="4000500" h="1226820">
                <a:moveTo>
                  <a:pt x="0" y="0"/>
                </a:moveTo>
                <a:lnTo>
                  <a:pt x="3390900" y="0"/>
                </a:lnTo>
                <a:lnTo>
                  <a:pt x="3390900" y="1226820"/>
                </a:lnTo>
                <a:lnTo>
                  <a:pt x="4000500" y="1226820"/>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91B43D3-C642-79D9-9B6D-B5D9DB6DDD30}"/>
              </a:ext>
            </a:extLst>
          </p:cNvPr>
          <p:cNvSpPr/>
          <p:nvPr/>
        </p:nvSpPr>
        <p:spPr>
          <a:xfrm>
            <a:off x="556260" y="3924300"/>
            <a:ext cx="4000500" cy="922020"/>
          </a:xfrm>
          <a:custGeom>
            <a:avLst/>
            <a:gdLst>
              <a:gd name="connsiteX0" fmla="*/ 0 w 4000500"/>
              <a:gd name="connsiteY0" fmla="*/ 0 h 1226820"/>
              <a:gd name="connsiteX1" fmla="*/ 3390900 w 4000500"/>
              <a:gd name="connsiteY1" fmla="*/ 0 h 1226820"/>
              <a:gd name="connsiteX2" fmla="*/ 3390900 w 4000500"/>
              <a:gd name="connsiteY2" fmla="*/ 1226820 h 1226820"/>
              <a:gd name="connsiteX3" fmla="*/ 4000500 w 4000500"/>
              <a:gd name="connsiteY3" fmla="*/ 1226820 h 1226820"/>
            </a:gdLst>
            <a:ahLst/>
            <a:cxnLst>
              <a:cxn ang="0">
                <a:pos x="connsiteX0" y="connsiteY0"/>
              </a:cxn>
              <a:cxn ang="0">
                <a:pos x="connsiteX1" y="connsiteY1"/>
              </a:cxn>
              <a:cxn ang="0">
                <a:pos x="connsiteX2" y="connsiteY2"/>
              </a:cxn>
              <a:cxn ang="0">
                <a:pos x="connsiteX3" y="connsiteY3"/>
              </a:cxn>
            </a:cxnLst>
            <a:rect l="l" t="t" r="r" b="b"/>
            <a:pathLst>
              <a:path w="4000500" h="1226820">
                <a:moveTo>
                  <a:pt x="0" y="0"/>
                </a:moveTo>
                <a:lnTo>
                  <a:pt x="3390900" y="0"/>
                </a:lnTo>
                <a:lnTo>
                  <a:pt x="3390900" y="1226820"/>
                </a:lnTo>
                <a:lnTo>
                  <a:pt x="4000500" y="1226820"/>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835CEDE2-E335-CB20-1C30-A9C15A919277}"/>
              </a:ext>
            </a:extLst>
          </p:cNvPr>
          <p:cNvSpPr/>
          <p:nvPr/>
        </p:nvSpPr>
        <p:spPr>
          <a:xfrm flipH="1">
            <a:off x="7618579" y="1188720"/>
            <a:ext cx="4000500" cy="1272540"/>
          </a:xfrm>
          <a:custGeom>
            <a:avLst/>
            <a:gdLst>
              <a:gd name="connsiteX0" fmla="*/ 0 w 4000500"/>
              <a:gd name="connsiteY0" fmla="*/ 0 h 1226820"/>
              <a:gd name="connsiteX1" fmla="*/ 3390900 w 4000500"/>
              <a:gd name="connsiteY1" fmla="*/ 0 h 1226820"/>
              <a:gd name="connsiteX2" fmla="*/ 3390900 w 4000500"/>
              <a:gd name="connsiteY2" fmla="*/ 1226820 h 1226820"/>
              <a:gd name="connsiteX3" fmla="*/ 4000500 w 4000500"/>
              <a:gd name="connsiteY3" fmla="*/ 1226820 h 1226820"/>
            </a:gdLst>
            <a:ahLst/>
            <a:cxnLst>
              <a:cxn ang="0">
                <a:pos x="connsiteX0" y="connsiteY0"/>
              </a:cxn>
              <a:cxn ang="0">
                <a:pos x="connsiteX1" y="connsiteY1"/>
              </a:cxn>
              <a:cxn ang="0">
                <a:pos x="connsiteX2" y="connsiteY2"/>
              </a:cxn>
              <a:cxn ang="0">
                <a:pos x="connsiteX3" y="connsiteY3"/>
              </a:cxn>
            </a:cxnLst>
            <a:rect l="l" t="t" r="r" b="b"/>
            <a:pathLst>
              <a:path w="4000500" h="1226820">
                <a:moveTo>
                  <a:pt x="0" y="0"/>
                </a:moveTo>
                <a:lnTo>
                  <a:pt x="3390900" y="0"/>
                </a:lnTo>
                <a:lnTo>
                  <a:pt x="3390900" y="1226820"/>
                </a:lnTo>
                <a:lnTo>
                  <a:pt x="4000500" y="1226820"/>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C97F3A3E-DBF1-8C72-AF97-E48710535028}"/>
              </a:ext>
            </a:extLst>
          </p:cNvPr>
          <p:cNvSpPr/>
          <p:nvPr/>
        </p:nvSpPr>
        <p:spPr>
          <a:xfrm flipH="1">
            <a:off x="7618579" y="3649980"/>
            <a:ext cx="4000500" cy="1196340"/>
          </a:xfrm>
          <a:custGeom>
            <a:avLst/>
            <a:gdLst>
              <a:gd name="connsiteX0" fmla="*/ 0 w 4000500"/>
              <a:gd name="connsiteY0" fmla="*/ 0 h 1226820"/>
              <a:gd name="connsiteX1" fmla="*/ 3390900 w 4000500"/>
              <a:gd name="connsiteY1" fmla="*/ 0 h 1226820"/>
              <a:gd name="connsiteX2" fmla="*/ 3390900 w 4000500"/>
              <a:gd name="connsiteY2" fmla="*/ 1226820 h 1226820"/>
              <a:gd name="connsiteX3" fmla="*/ 4000500 w 4000500"/>
              <a:gd name="connsiteY3" fmla="*/ 1226820 h 1226820"/>
            </a:gdLst>
            <a:ahLst/>
            <a:cxnLst>
              <a:cxn ang="0">
                <a:pos x="connsiteX0" y="connsiteY0"/>
              </a:cxn>
              <a:cxn ang="0">
                <a:pos x="connsiteX1" y="connsiteY1"/>
              </a:cxn>
              <a:cxn ang="0">
                <a:pos x="connsiteX2" y="connsiteY2"/>
              </a:cxn>
              <a:cxn ang="0">
                <a:pos x="connsiteX3" y="connsiteY3"/>
              </a:cxn>
            </a:cxnLst>
            <a:rect l="l" t="t" r="r" b="b"/>
            <a:pathLst>
              <a:path w="4000500" h="1226820">
                <a:moveTo>
                  <a:pt x="0" y="0"/>
                </a:moveTo>
                <a:lnTo>
                  <a:pt x="3390900" y="0"/>
                </a:lnTo>
                <a:lnTo>
                  <a:pt x="3390900" y="1226820"/>
                </a:lnTo>
                <a:lnTo>
                  <a:pt x="4000500" y="1226820"/>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 Source">
            <a:extLst>
              <a:ext uri="{FF2B5EF4-FFF2-40B4-BE49-F238E27FC236}">
                <a16:creationId xmlns:a16="http://schemas.microsoft.com/office/drawing/2014/main" id="{E13449FB-D2F6-F8BC-FB82-B0A7E497F1E1}"/>
              </a:ext>
            </a:extLst>
          </p:cNvPr>
          <p:cNvSpPr txBox="1"/>
          <p:nvPr>
            <p:custDataLst>
              <p:tags r:id="rId6"/>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tx2"/>
                </a:solidFill>
              </a:rPr>
              <a:t>Source: Press search, USPTO, NSF HERD</a:t>
            </a:r>
          </a:p>
        </p:txBody>
      </p:sp>
      <p:sp>
        <p:nvSpPr>
          <p:cNvPr id="3" name="TextBox 2">
            <a:extLst>
              <a:ext uri="{FF2B5EF4-FFF2-40B4-BE49-F238E27FC236}">
                <a16:creationId xmlns:a16="http://schemas.microsoft.com/office/drawing/2014/main" id="{3B3062CB-7878-40DC-8F00-5F5A60C7646B}"/>
              </a:ext>
            </a:extLst>
          </p:cNvPr>
          <p:cNvSpPr txBox="1"/>
          <p:nvPr/>
        </p:nvSpPr>
        <p:spPr>
          <a:xfrm>
            <a:off x="4273062" y="7666892"/>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4" name="TextBox 3">
            <a:extLst>
              <a:ext uri="{FF2B5EF4-FFF2-40B4-BE49-F238E27FC236}">
                <a16:creationId xmlns:a16="http://schemas.microsoft.com/office/drawing/2014/main" id="{E47F2B7A-A5AD-BF46-EF20-C5DE11A89A41}"/>
              </a:ext>
            </a:extLst>
          </p:cNvPr>
          <p:cNvSpPr txBox="1"/>
          <p:nvPr/>
        </p:nvSpPr>
        <p:spPr>
          <a:xfrm>
            <a:off x="8040414" y="-3815255"/>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Tree>
    <p:extLst>
      <p:ext uri="{BB962C8B-B14F-4D97-AF65-F5344CB8AC3E}">
        <p14:creationId xmlns:p14="http://schemas.microsoft.com/office/powerpoint/2010/main" val="169797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9" name="2. Slide Title"/>
          <p:cNvSpPr>
            <a:spLocks noGrp="1" noChangeArrowheads="1"/>
          </p:cNvSpPr>
          <p:nvPr>
            <p:ph type="title"/>
            <p:custDataLst>
              <p:tags r:id="rId2"/>
            </p:custDataLst>
          </p:nvPr>
        </p:nvSpPr>
        <p:spPr>
          <a:xfrm>
            <a:off x="554736" y="684390"/>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dirty="0"/>
              <a:t>Why the Austin region is the right place for your life sciences business</a:t>
            </a:r>
          </a:p>
        </p:txBody>
      </p:sp>
      <p:sp>
        <p:nvSpPr>
          <p:cNvPr id="2" name="TextBox 1">
            <a:extLst>
              <a:ext uri="{FF2B5EF4-FFF2-40B4-BE49-F238E27FC236}">
                <a16:creationId xmlns:a16="http://schemas.microsoft.com/office/drawing/2014/main" id="{BEAA35B2-F06C-84AD-19CC-19DF27834227}"/>
              </a:ext>
            </a:extLst>
          </p:cNvPr>
          <p:cNvSpPr txBox="1">
            <a:spLocks/>
          </p:cNvSpPr>
          <p:nvPr/>
        </p:nvSpPr>
        <p:spPr>
          <a:xfrm>
            <a:off x="554736" y="3841149"/>
            <a:ext cx="2029928" cy="147732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Key stakeholders across the Austin region have developed a shared vision to develop the region as a life sciences hub</a:t>
            </a:r>
          </a:p>
        </p:txBody>
      </p:sp>
      <p:sp>
        <p:nvSpPr>
          <p:cNvPr id="12" name="TextBox 11">
            <a:extLst>
              <a:ext uri="{FF2B5EF4-FFF2-40B4-BE49-F238E27FC236}">
                <a16:creationId xmlns:a16="http://schemas.microsoft.com/office/drawing/2014/main" id="{5EA5A201-F6CF-32EB-85C1-4BDC817C9C92}"/>
              </a:ext>
            </a:extLst>
          </p:cNvPr>
          <p:cNvSpPr txBox="1">
            <a:spLocks/>
          </p:cNvSpPr>
          <p:nvPr/>
        </p:nvSpPr>
        <p:spPr>
          <a:xfrm>
            <a:off x="2817886" y="3841149"/>
            <a:ext cx="2029928" cy="196977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The Austin region has proven strengths in technology and tech-adjacent fields (e.g., computational science) that can be translated into life sciences</a:t>
            </a:r>
          </a:p>
        </p:txBody>
      </p:sp>
      <p:sp>
        <p:nvSpPr>
          <p:cNvPr id="25" name="TextBox 24">
            <a:extLst>
              <a:ext uri="{FF2B5EF4-FFF2-40B4-BE49-F238E27FC236}">
                <a16:creationId xmlns:a16="http://schemas.microsoft.com/office/drawing/2014/main" id="{A6441BB8-FA58-BCD4-99BD-FD3CA625CA1D}"/>
              </a:ext>
            </a:extLst>
          </p:cNvPr>
          <p:cNvSpPr txBox="1">
            <a:spLocks/>
          </p:cNvSpPr>
          <p:nvPr/>
        </p:nvSpPr>
        <p:spPr>
          <a:xfrm>
            <a:off x="9607336" y="3841149"/>
            <a:ext cx="2029928" cy="17235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The quality of life is unparalleled and leaders continue to advocate to make the Austin region attractive to people and businesses </a:t>
            </a:r>
          </a:p>
        </p:txBody>
      </p:sp>
      <p:sp>
        <p:nvSpPr>
          <p:cNvPr id="33" name="TextBox 32">
            <a:extLst>
              <a:ext uri="{FF2B5EF4-FFF2-40B4-BE49-F238E27FC236}">
                <a16:creationId xmlns:a16="http://schemas.microsoft.com/office/drawing/2014/main" id="{94CC0EF0-91DD-ADD9-88F2-39BED066AC24}"/>
              </a:ext>
            </a:extLst>
          </p:cNvPr>
          <p:cNvSpPr txBox="1">
            <a:spLocks/>
          </p:cNvSpPr>
          <p:nvPr/>
        </p:nvSpPr>
        <p:spPr>
          <a:xfrm>
            <a:off x="5081036" y="3841149"/>
            <a:ext cx="2029928" cy="196977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Large universities (e.g., UT Austin, Texas State) graduate talent in life sciences-specific fields; the Austin region has positive net migration from either coast</a:t>
            </a:r>
          </a:p>
        </p:txBody>
      </p:sp>
      <p:sp>
        <p:nvSpPr>
          <p:cNvPr id="8" name="TextBox 7">
            <a:extLst>
              <a:ext uri="{FF2B5EF4-FFF2-40B4-BE49-F238E27FC236}">
                <a16:creationId xmlns:a16="http://schemas.microsoft.com/office/drawing/2014/main" id="{240CA569-87F6-C6C2-C499-C281502478A6}"/>
              </a:ext>
            </a:extLst>
          </p:cNvPr>
          <p:cNvSpPr txBox="1">
            <a:spLocks/>
          </p:cNvSpPr>
          <p:nvPr/>
        </p:nvSpPr>
        <p:spPr>
          <a:xfrm>
            <a:off x="554736" y="2716040"/>
            <a:ext cx="2029928" cy="83099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3"/>
                </a:solidFill>
              </a:rPr>
              <a:t>A shared vision among stakeholders</a:t>
            </a:r>
          </a:p>
        </p:txBody>
      </p:sp>
      <p:sp>
        <p:nvSpPr>
          <p:cNvPr id="22" name="TextBox 21">
            <a:extLst>
              <a:ext uri="{FF2B5EF4-FFF2-40B4-BE49-F238E27FC236}">
                <a16:creationId xmlns:a16="http://schemas.microsoft.com/office/drawing/2014/main" id="{034CBD86-7847-CA75-9EC5-276174664812}"/>
              </a:ext>
            </a:extLst>
          </p:cNvPr>
          <p:cNvSpPr txBox="1">
            <a:spLocks/>
          </p:cNvSpPr>
          <p:nvPr/>
        </p:nvSpPr>
        <p:spPr>
          <a:xfrm>
            <a:off x="2817886" y="2993039"/>
            <a:ext cx="2029928" cy="553998"/>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3"/>
                </a:solidFill>
              </a:rPr>
              <a:t>Strong foundation in tech</a:t>
            </a:r>
          </a:p>
        </p:txBody>
      </p:sp>
      <p:sp>
        <p:nvSpPr>
          <p:cNvPr id="27" name="TextBox 26">
            <a:extLst>
              <a:ext uri="{FF2B5EF4-FFF2-40B4-BE49-F238E27FC236}">
                <a16:creationId xmlns:a16="http://schemas.microsoft.com/office/drawing/2014/main" id="{B182A25F-B4BE-2B4F-1558-E749224197A9}"/>
              </a:ext>
            </a:extLst>
          </p:cNvPr>
          <p:cNvSpPr txBox="1">
            <a:spLocks/>
          </p:cNvSpPr>
          <p:nvPr/>
        </p:nvSpPr>
        <p:spPr>
          <a:xfrm>
            <a:off x="9607336" y="2993039"/>
            <a:ext cx="2029928" cy="553998"/>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3"/>
                </a:solidFill>
              </a:rPr>
              <a:t>Vibrant region with continued growth</a:t>
            </a:r>
          </a:p>
        </p:txBody>
      </p:sp>
      <p:sp>
        <p:nvSpPr>
          <p:cNvPr id="35" name="TextBox 34">
            <a:extLst>
              <a:ext uri="{FF2B5EF4-FFF2-40B4-BE49-F238E27FC236}">
                <a16:creationId xmlns:a16="http://schemas.microsoft.com/office/drawing/2014/main" id="{63200441-42B4-BCDA-993F-136EE618B43F}"/>
              </a:ext>
            </a:extLst>
          </p:cNvPr>
          <p:cNvSpPr txBox="1">
            <a:spLocks/>
          </p:cNvSpPr>
          <p:nvPr/>
        </p:nvSpPr>
        <p:spPr>
          <a:xfrm>
            <a:off x="5081036" y="2993039"/>
            <a:ext cx="2029928" cy="553998"/>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3"/>
                </a:solidFill>
              </a:rPr>
              <a:t>Talent as an advantage</a:t>
            </a:r>
          </a:p>
        </p:txBody>
      </p:sp>
      <p:sp>
        <p:nvSpPr>
          <p:cNvPr id="37" name="TextBox 36">
            <a:extLst>
              <a:ext uri="{FF2B5EF4-FFF2-40B4-BE49-F238E27FC236}">
                <a16:creationId xmlns:a16="http://schemas.microsoft.com/office/drawing/2014/main" id="{EB88BFF1-91E3-66B2-DB67-D76033B815BB}"/>
              </a:ext>
            </a:extLst>
          </p:cNvPr>
          <p:cNvSpPr txBox="1">
            <a:spLocks/>
          </p:cNvSpPr>
          <p:nvPr/>
        </p:nvSpPr>
        <p:spPr>
          <a:xfrm>
            <a:off x="7344186" y="2716040"/>
            <a:ext cx="2029928" cy="830997"/>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3"/>
                </a:solidFill>
              </a:rPr>
              <a:t>Foundation in place for life sciences innovation</a:t>
            </a:r>
          </a:p>
        </p:txBody>
      </p:sp>
      <p:sp>
        <p:nvSpPr>
          <p:cNvPr id="39" name="TextBox 38">
            <a:extLst>
              <a:ext uri="{FF2B5EF4-FFF2-40B4-BE49-F238E27FC236}">
                <a16:creationId xmlns:a16="http://schemas.microsoft.com/office/drawing/2014/main" id="{90F3C069-A4AE-1895-EBF7-577FD02B896E}"/>
              </a:ext>
            </a:extLst>
          </p:cNvPr>
          <p:cNvSpPr txBox="1">
            <a:spLocks/>
          </p:cNvSpPr>
          <p:nvPr/>
        </p:nvSpPr>
        <p:spPr>
          <a:xfrm>
            <a:off x="7344186" y="3841149"/>
            <a:ext cx="2029928" cy="17235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The Austin region ranks #6 in VC funding per capita in the US with strong innovation assets (e.g., incubators, accelerators)</a:t>
            </a:r>
          </a:p>
        </p:txBody>
      </p:sp>
      <p:grpSp>
        <p:nvGrpSpPr>
          <p:cNvPr id="55" name="Group 54">
            <a:extLst>
              <a:ext uri="{FF2B5EF4-FFF2-40B4-BE49-F238E27FC236}">
                <a16:creationId xmlns:a16="http://schemas.microsoft.com/office/drawing/2014/main" id="{3F27856C-5CCA-F4F4-E714-34D7F6EB20A4}"/>
              </a:ext>
            </a:extLst>
          </p:cNvPr>
          <p:cNvGrpSpPr>
            <a:grpSpLocks/>
          </p:cNvGrpSpPr>
          <p:nvPr/>
        </p:nvGrpSpPr>
        <p:grpSpPr>
          <a:xfrm>
            <a:off x="554736" y="3674437"/>
            <a:ext cx="2029928" cy="0"/>
            <a:chOff x="554736" y="3250925"/>
            <a:chExt cx="1989931" cy="0"/>
          </a:xfrm>
        </p:grpSpPr>
        <p:cxnSp>
          <p:nvCxnSpPr>
            <p:cNvPr id="48" name="GreyLineSeparatorDefault 50">
              <a:extLst>
                <a:ext uri="{FF2B5EF4-FFF2-40B4-BE49-F238E27FC236}">
                  <a16:creationId xmlns:a16="http://schemas.microsoft.com/office/drawing/2014/main" id="{2BD416FD-CA5F-ACFE-E2C7-1612DFBD53B1}"/>
                </a:ext>
              </a:extLst>
            </p:cNvPr>
            <p:cNvCxnSpPr>
              <a:cxnSpLocks/>
            </p:cNvCxnSpPr>
            <p:nvPr>
              <p:custDataLst>
                <p:tags r:id="rId21"/>
              </p:custDataLst>
            </p:nvPr>
          </p:nvCxnSpPr>
          <p:spPr>
            <a:xfrm>
              <a:off x="554736" y="3250925"/>
              <a:ext cx="1989931" cy="0"/>
            </a:xfrm>
            <a:prstGeom prst="straightConnector1">
              <a:avLst/>
            </a:prstGeom>
            <a:ln w="1270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GreyLineSeparatorDefault 50">
              <a:extLst>
                <a:ext uri="{FF2B5EF4-FFF2-40B4-BE49-F238E27FC236}">
                  <a16:creationId xmlns:a16="http://schemas.microsoft.com/office/drawing/2014/main" id="{BCF245CB-0254-B0A2-76C4-2A5372A2DA05}"/>
                </a:ext>
              </a:extLst>
            </p:cNvPr>
            <p:cNvCxnSpPr>
              <a:cxnSpLocks/>
            </p:cNvCxnSpPr>
            <p:nvPr>
              <p:custDataLst>
                <p:tags r:id="rId22"/>
              </p:custDataLst>
            </p:nvPr>
          </p:nvCxnSpPr>
          <p:spPr>
            <a:xfrm>
              <a:off x="554736" y="3250925"/>
              <a:ext cx="316103"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6F92E007-A8AF-FE77-0104-DAAFE6B29489}"/>
              </a:ext>
            </a:extLst>
          </p:cNvPr>
          <p:cNvGrpSpPr>
            <a:grpSpLocks/>
          </p:cNvGrpSpPr>
          <p:nvPr/>
        </p:nvGrpSpPr>
        <p:grpSpPr>
          <a:xfrm>
            <a:off x="2817886" y="3674437"/>
            <a:ext cx="2029928" cy="0"/>
            <a:chOff x="554736" y="3250925"/>
            <a:chExt cx="1989931" cy="0"/>
          </a:xfrm>
        </p:grpSpPr>
        <p:cxnSp>
          <p:nvCxnSpPr>
            <p:cNvPr id="63" name="GreyLineSeparatorDefault 50">
              <a:extLst>
                <a:ext uri="{FF2B5EF4-FFF2-40B4-BE49-F238E27FC236}">
                  <a16:creationId xmlns:a16="http://schemas.microsoft.com/office/drawing/2014/main" id="{E63BDB8E-D523-067D-8CA7-123274C28829}"/>
                </a:ext>
              </a:extLst>
            </p:cNvPr>
            <p:cNvCxnSpPr>
              <a:cxnSpLocks/>
            </p:cNvCxnSpPr>
            <p:nvPr>
              <p:custDataLst>
                <p:tags r:id="rId19"/>
              </p:custDataLst>
            </p:nvPr>
          </p:nvCxnSpPr>
          <p:spPr>
            <a:xfrm>
              <a:off x="554736" y="3250925"/>
              <a:ext cx="1989931" cy="0"/>
            </a:xfrm>
            <a:prstGeom prst="straightConnector1">
              <a:avLst/>
            </a:prstGeom>
            <a:ln w="1270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032" name="GreyLineSeparatorDefault 50">
              <a:extLst>
                <a:ext uri="{FF2B5EF4-FFF2-40B4-BE49-F238E27FC236}">
                  <a16:creationId xmlns:a16="http://schemas.microsoft.com/office/drawing/2014/main" id="{4DC1C874-4A08-CDA6-B562-BA9C75A6A14D}"/>
                </a:ext>
              </a:extLst>
            </p:cNvPr>
            <p:cNvCxnSpPr>
              <a:cxnSpLocks/>
            </p:cNvCxnSpPr>
            <p:nvPr>
              <p:custDataLst>
                <p:tags r:id="rId20"/>
              </p:custDataLst>
            </p:nvPr>
          </p:nvCxnSpPr>
          <p:spPr>
            <a:xfrm>
              <a:off x="554736" y="3250925"/>
              <a:ext cx="316103"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172033" name="Group 172032">
            <a:extLst>
              <a:ext uri="{FF2B5EF4-FFF2-40B4-BE49-F238E27FC236}">
                <a16:creationId xmlns:a16="http://schemas.microsoft.com/office/drawing/2014/main" id="{1335ED2D-1363-5E0A-5170-68133938952A}"/>
              </a:ext>
            </a:extLst>
          </p:cNvPr>
          <p:cNvGrpSpPr>
            <a:grpSpLocks/>
          </p:cNvGrpSpPr>
          <p:nvPr/>
        </p:nvGrpSpPr>
        <p:grpSpPr>
          <a:xfrm>
            <a:off x="5081036" y="3674437"/>
            <a:ext cx="2029928" cy="0"/>
            <a:chOff x="554736" y="3250925"/>
            <a:chExt cx="1989931" cy="0"/>
          </a:xfrm>
        </p:grpSpPr>
        <p:cxnSp>
          <p:nvCxnSpPr>
            <p:cNvPr id="172034" name="GreyLineSeparatorDefault 50">
              <a:extLst>
                <a:ext uri="{FF2B5EF4-FFF2-40B4-BE49-F238E27FC236}">
                  <a16:creationId xmlns:a16="http://schemas.microsoft.com/office/drawing/2014/main" id="{A5A2A77C-B2D7-AD3D-E670-22D0F077BC97}"/>
                </a:ext>
              </a:extLst>
            </p:cNvPr>
            <p:cNvCxnSpPr>
              <a:cxnSpLocks/>
            </p:cNvCxnSpPr>
            <p:nvPr>
              <p:custDataLst>
                <p:tags r:id="rId17"/>
              </p:custDataLst>
            </p:nvPr>
          </p:nvCxnSpPr>
          <p:spPr>
            <a:xfrm>
              <a:off x="554736" y="3250925"/>
              <a:ext cx="1989931" cy="0"/>
            </a:xfrm>
            <a:prstGeom prst="straightConnector1">
              <a:avLst/>
            </a:prstGeom>
            <a:ln w="1270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035" name="GreyLineSeparatorDefault 50">
              <a:extLst>
                <a:ext uri="{FF2B5EF4-FFF2-40B4-BE49-F238E27FC236}">
                  <a16:creationId xmlns:a16="http://schemas.microsoft.com/office/drawing/2014/main" id="{F48E994E-48E3-D405-DD1B-4363ECFA7B7E}"/>
                </a:ext>
              </a:extLst>
            </p:cNvPr>
            <p:cNvCxnSpPr>
              <a:cxnSpLocks/>
            </p:cNvCxnSpPr>
            <p:nvPr>
              <p:custDataLst>
                <p:tags r:id="rId18"/>
              </p:custDataLst>
            </p:nvPr>
          </p:nvCxnSpPr>
          <p:spPr>
            <a:xfrm>
              <a:off x="554736" y="3250925"/>
              <a:ext cx="316103"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172036" name="Group 172035">
            <a:extLst>
              <a:ext uri="{FF2B5EF4-FFF2-40B4-BE49-F238E27FC236}">
                <a16:creationId xmlns:a16="http://schemas.microsoft.com/office/drawing/2014/main" id="{B43682B3-333B-51A8-D88C-28F9E7BF87AE}"/>
              </a:ext>
            </a:extLst>
          </p:cNvPr>
          <p:cNvGrpSpPr>
            <a:grpSpLocks/>
          </p:cNvGrpSpPr>
          <p:nvPr/>
        </p:nvGrpSpPr>
        <p:grpSpPr>
          <a:xfrm>
            <a:off x="7344186" y="3674437"/>
            <a:ext cx="2029928" cy="0"/>
            <a:chOff x="554736" y="3250925"/>
            <a:chExt cx="1989931" cy="0"/>
          </a:xfrm>
        </p:grpSpPr>
        <p:cxnSp>
          <p:nvCxnSpPr>
            <p:cNvPr id="172038" name="GreyLineSeparatorDefault 50">
              <a:extLst>
                <a:ext uri="{FF2B5EF4-FFF2-40B4-BE49-F238E27FC236}">
                  <a16:creationId xmlns:a16="http://schemas.microsoft.com/office/drawing/2014/main" id="{05305F2F-649D-8961-339B-85B16777A0C0}"/>
                </a:ext>
              </a:extLst>
            </p:cNvPr>
            <p:cNvCxnSpPr>
              <a:cxnSpLocks/>
            </p:cNvCxnSpPr>
            <p:nvPr>
              <p:custDataLst>
                <p:tags r:id="rId15"/>
              </p:custDataLst>
            </p:nvPr>
          </p:nvCxnSpPr>
          <p:spPr>
            <a:xfrm>
              <a:off x="554736" y="3250925"/>
              <a:ext cx="1989931" cy="0"/>
            </a:xfrm>
            <a:prstGeom prst="straightConnector1">
              <a:avLst/>
            </a:prstGeom>
            <a:ln w="1270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039" name="GreyLineSeparatorDefault 50">
              <a:extLst>
                <a:ext uri="{FF2B5EF4-FFF2-40B4-BE49-F238E27FC236}">
                  <a16:creationId xmlns:a16="http://schemas.microsoft.com/office/drawing/2014/main" id="{3424A4F9-B3EE-98E8-84FB-A822C8CD316E}"/>
                </a:ext>
              </a:extLst>
            </p:cNvPr>
            <p:cNvCxnSpPr>
              <a:cxnSpLocks/>
            </p:cNvCxnSpPr>
            <p:nvPr>
              <p:custDataLst>
                <p:tags r:id="rId16"/>
              </p:custDataLst>
            </p:nvPr>
          </p:nvCxnSpPr>
          <p:spPr>
            <a:xfrm>
              <a:off x="554736" y="3250925"/>
              <a:ext cx="316103"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172040" name="Group 172039">
            <a:extLst>
              <a:ext uri="{FF2B5EF4-FFF2-40B4-BE49-F238E27FC236}">
                <a16:creationId xmlns:a16="http://schemas.microsoft.com/office/drawing/2014/main" id="{BDF7EE14-252A-2F56-8C82-D4DAF3C3580F}"/>
              </a:ext>
            </a:extLst>
          </p:cNvPr>
          <p:cNvGrpSpPr>
            <a:grpSpLocks/>
          </p:cNvGrpSpPr>
          <p:nvPr/>
        </p:nvGrpSpPr>
        <p:grpSpPr>
          <a:xfrm>
            <a:off x="9607336" y="3674437"/>
            <a:ext cx="2029928" cy="0"/>
            <a:chOff x="554736" y="3250925"/>
            <a:chExt cx="1989931" cy="0"/>
          </a:xfrm>
        </p:grpSpPr>
        <p:cxnSp>
          <p:nvCxnSpPr>
            <p:cNvPr id="172041" name="GreyLineSeparatorDefault 50">
              <a:extLst>
                <a:ext uri="{FF2B5EF4-FFF2-40B4-BE49-F238E27FC236}">
                  <a16:creationId xmlns:a16="http://schemas.microsoft.com/office/drawing/2014/main" id="{E38498C6-A0FA-1C2F-3605-8CB215D17600}"/>
                </a:ext>
              </a:extLst>
            </p:cNvPr>
            <p:cNvCxnSpPr>
              <a:cxnSpLocks/>
            </p:cNvCxnSpPr>
            <p:nvPr>
              <p:custDataLst>
                <p:tags r:id="rId13"/>
              </p:custDataLst>
            </p:nvPr>
          </p:nvCxnSpPr>
          <p:spPr>
            <a:xfrm>
              <a:off x="554736" y="3250925"/>
              <a:ext cx="1989931" cy="0"/>
            </a:xfrm>
            <a:prstGeom prst="straightConnector1">
              <a:avLst/>
            </a:prstGeom>
            <a:ln w="1270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044" name="GreyLineSeparatorDefault 50">
              <a:extLst>
                <a:ext uri="{FF2B5EF4-FFF2-40B4-BE49-F238E27FC236}">
                  <a16:creationId xmlns:a16="http://schemas.microsoft.com/office/drawing/2014/main" id="{4EC5B3F4-531B-3A2B-37FA-E194DB9A2156}"/>
                </a:ext>
              </a:extLst>
            </p:cNvPr>
            <p:cNvCxnSpPr>
              <a:cxnSpLocks/>
            </p:cNvCxnSpPr>
            <p:nvPr>
              <p:custDataLst>
                <p:tags r:id="rId14"/>
              </p:custDataLst>
            </p:nvPr>
          </p:nvCxnSpPr>
          <p:spPr>
            <a:xfrm>
              <a:off x="554736" y="3250925"/>
              <a:ext cx="316103"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172083" name="CustomIcon">
            <a:extLst>
              <a:ext uri="{FF2B5EF4-FFF2-40B4-BE49-F238E27FC236}">
                <a16:creationId xmlns:a16="http://schemas.microsoft.com/office/drawing/2014/main" id="{0812937B-698F-A4DF-5A67-70E4AB4419A9}"/>
              </a:ext>
            </a:extLst>
          </p:cNvPr>
          <p:cNvGrpSpPr>
            <a:grpSpLocks/>
          </p:cNvGrpSpPr>
          <p:nvPr>
            <p:custDataLst>
              <p:tags r:id="rId3"/>
            </p:custDataLst>
          </p:nvPr>
        </p:nvGrpSpPr>
        <p:grpSpPr>
          <a:xfrm>
            <a:off x="554736" y="1651432"/>
            <a:ext cx="941778" cy="941778"/>
            <a:chOff x="-205105" y="-205105"/>
            <a:chExt cx="1019810" cy="1019810"/>
          </a:xfrm>
        </p:grpSpPr>
        <p:sp>
          <p:nvSpPr>
            <p:cNvPr id="172080" name="Oval 172079">
              <a:extLst>
                <a:ext uri="{FF2B5EF4-FFF2-40B4-BE49-F238E27FC236}">
                  <a16:creationId xmlns:a16="http://schemas.microsoft.com/office/drawing/2014/main" id="{505E3F73-A3A3-8721-E7F7-441F2A54FB7B}"/>
                </a:ext>
              </a:extLst>
            </p:cNvPr>
            <p:cNvSpPr>
              <a:spLocks noChangeAspect="1"/>
            </p:cNvSpPr>
            <p:nvPr/>
          </p:nvSpPr>
          <p:spPr>
            <a:xfrm>
              <a:off x="-205105" y="-205105"/>
              <a:ext cx="1019810" cy="101981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72082" name="Graphic 172081">
              <a:extLst>
                <a:ext uri="{FF2B5EF4-FFF2-40B4-BE49-F238E27FC236}">
                  <a16:creationId xmlns:a16="http://schemas.microsoft.com/office/drawing/2014/main" id="{4BB08258-92EC-7264-C032-7BA15AA3EF6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0" y="0"/>
              <a:ext cx="609600" cy="609600"/>
            </a:xfrm>
            <a:prstGeom prst="rect">
              <a:avLst/>
            </a:prstGeom>
          </p:spPr>
        </p:pic>
      </p:grpSp>
      <p:grpSp>
        <p:nvGrpSpPr>
          <p:cNvPr id="172094" name="CustomIcon">
            <a:extLst>
              <a:ext uri="{FF2B5EF4-FFF2-40B4-BE49-F238E27FC236}">
                <a16:creationId xmlns:a16="http://schemas.microsoft.com/office/drawing/2014/main" id="{6067BA36-C450-A9A6-9D49-900499DF307A}"/>
              </a:ext>
            </a:extLst>
          </p:cNvPr>
          <p:cNvGrpSpPr>
            <a:grpSpLocks/>
          </p:cNvGrpSpPr>
          <p:nvPr>
            <p:custDataLst>
              <p:tags r:id="rId4"/>
            </p:custDataLst>
          </p:nvPr>
        </p:nvGrpSpPr>
        <p:grpSpPr>
          <a:xfrm>
            <a:off x="2817886" y="1651432"/>
            <a:ext cx="941778" cy="941778"/>
            <a:chOff x="-205105" y="-205105"/>
            <a:chExt cx="1019810" cy="1019810"/>
          </a:xfrm>
        </p:grpSpPr>
        <p:sp>
          <p:nvSpPr>
            <p:cNvPr id="172091" name="Oval 172090">
              <a:extLst>
                <a:ext uri="{FF2B5EF4-FFF2-40B4-BE49-F238E27FC236}">
                  <a16:creationId xmlns:a16="http://schemas.microsoft.com/office/drawing/2014/main" id="{13253066-ED74-050F-B45D-FEB0B913219A}"/>
                </a:ext>
              </a:extLst>
            </p:cNvPr>
            <p:cNvSpPr>
              <a:spLocks noChangeAspect="1"/>
            </p:cNvSpPr>
            <p:nvPr/>
          </p:nvSpPr>
          <p:spPr>
            <a:xfrm>
              <a:off x="-205105" y="-205105"/>
              <a:ext cx="1019810" cy="101981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72093" name="Graphic 172092">
              <a:extLst>
                <a:ext uri="{FF2B5EF4-FFF2-40B4-BE49-F238E27FC236}">
                  <a16:creationId xmlns:a16="http://schemas.microsoft.com/office/drawing/2014/main" id="{3E85115F-C5AF-F8EF-7DD2-0AB62E3396C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0" y="0"/>
              <a:ext cx="609600" cy="609600"/>
            </a:xfrm>
            <a:prstGeom prst="rect">
              <a:avLst/>
            </a:prstGeom>
          </p:spPr>
        </p:pic>
      </p:grpSp>
      <p:grpSp>
        <p:nvGrpSpPr>
          <p:cNvPr id="74" name="CustomIcon">
            <a:extLst>
              <a:ext uri="{FF2B5EF4-FFF2-40B4-BE49-F238E27FC236}">
                <a16:creationId xmlns:a16="http://schemas.microsoft.com/office/drawing/2014/main" id="{F3E8B470-FCF9-5F94-FA26-C1458FDBD3C5}"/>
              </a:ext>
            </a:extLst>
          </p:cNvPr>
          <p:cNvGrpSpPr>
            <a:grpSpLocks/>
          </p:cNvGrpSpPr>
          <p:nvPr>
            <p:custDataLst>
              <p:tags r:id="rId5"/>
            </p:custDataLst>
          </p:nvPr>
        </p:nvGrpSpPr>
        <p:grpSpPr>
          <a:xfrm>
            <a:off x="5081036" y="1651432"/>
            <a:ext cx="941778" cy="941778"/>
            <a:chOff x="-205105" y="-205105"/>
            <a:chExt cx="1019810" cy="1019810"/>
          </a:xfrm>
        </p:grpSpPr>
        <p:sp>
          <p:nvSpPr>
            <p:cNvPr id="71" name="Oval 70">
              <a:extLst>
                <a:ext uri="{FF2B5EF4-FFF2-40B4-BE49-F238E27FC236}">
                  <a16:creationId xmlns:a16="http://schemas.microsoft.com/office/drawing/2014/main" id="{51FF74F2-131F-F38F-8A3F-1D4FBB2B9416}"/>
                </a:ext>
              </a:extLst>
            </p:cNvPr>
            <p:cNvSpPr>
              <a:spLocks noChangeAspect="1"/>
            </p:cNvSpPr>
            <p:nvPr/>
          </p:nvSpPr>
          <p:spPr>
            <a:xfrm>
              <a:off x="-205105" y="-205105"/>
              <a:ext cx="1019810" cy="101981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3" name="Graphic 72">
              <a:extLst>
                <a:ext uri="{FF2B5EF4-FFF2-40B4-BE49-F238E27FC236}">
                  <a16:creationId xmlns:a16="http://schemas.microsoft.com/office/drawing/2014/main" id="{C08F5B2B-C18A-718C-27E7-1193F23C57B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0" y="0"/>
              <a:ext cx="609600" cy="609600"/>
            </a:xfrm>
            <a:prstGeom prst="rect">
              <a:avLst/>
            </a:prstGeom>
          </p:spPr>
        </p:pic>
      </p:grpSp>
      <p:grpSp>
        <p:nvGrpSpPr>
          <p:cNvPr id="78" name="CustomIcon">
            <a:extLst>
              <a:ext uri="{FF2B5EF4-FFF2-40B4-BE49-F238E27FC236}">
                <a16:creationId xmlns:a16="http://schemas.microsoft.com/office/drawing/2014/main" id="{24553145-06D9-3635-A18A-EE485103F747}"/>
              </a:ext>
            </a:extLst>
          </p:cNvPr>
          <p:cNvGrpSpPr>
            <a:grpSpLocks/>
          </p:cNvGrpSpPr>
          <p:nvPr>
            <p:custDataLst>
              <p:tags r:id="rId6"/>
            </p:custDataLst>
          </p:nvPr>
        </p:nvGrpSpPr>
        <p:grpSpPr>
          <a:xfrm>
            <a:off x="7344186" y="1651432"/>
            <a:ext cx="941778" cy="941778"/>
            <a:chOff x="-205105" y="-205105"/>
            <a:chExt cx="1019810" cy="1019810"/>
          </a:xfrm>
        </p:grpSpPr>
        <p:sp>
          <p:nvSpPr>
            <p:cNvPr id="75" name="Oval 74">
              <a:extLst>
                <a:ext uri="{FF2B5EF4-FFF2-40B4-BE49-F238E27FC236}">
                  <a16:creationId xmlns:a16="http://schemas.microsoft.com/office/drawing/2014/main" id="{1A15C957-543A-1BDE-FDC9-FF8C367ABE44}"/>
                </a:ext>
              </a:extLst>
            </p:cNvPr>
            <p:cNvSpPr>
              <a:spLocks noChangeAspect="1"/>
            </p:cNvSpPr>
            <p:nvPr/>
          </p:nvSpPr>
          <p:spPr>
            <a:xfrm>
              <a:off x="-205105" y="-205105"/>
              <a:ext cx="1019810" cy="101981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7" name="Graphic 76">
              <a:extLst>
                <a:ext uri="{FF2B5EF4-FFF2-40B4-BE49-F238E27FC236}">
                  <a16:creationId xmlns:a16="http://schemas.microsoft.com/office/drawing/2014/main" id="{A59FF737-4771-4312-3C6B-B157180BABF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0" y="0"/>
              <a:ext cx="609600" cy="609600"/>
            </a:xfrm>
            <a:prstGeom prst="rect">
              <a:avLst/>
            </a:prstGeom>
          </p:spPr>
        </p:pic>
      </p:grpSp>
      <p:grpSp>
        <p:nvGrpSpPr>
          <p:cNvPr id="86" name="CustomIcon">
            <a:extLst>
              <a:ext uri="{FF2B5EF4-FFF2-40B4-BE49-F238E27FC236}">
                <a16:creationId xmlns:a16="http://schemas.microsoft.com/office/drawing/2014/main" id="{12CA6B17-DF5F-3888-60B4-CB224F0EB7BC}"/>
              </a:ext>
            </a:extLst>
          </p:cNvPr>
          <p:cNvGrpSpPr>
            <a:grpSpLocks/>
          </p:cNvGrpSpPr>
          <p:nvPr>
            <p:custDataLst>
              <p:tags r:id="rId7"/>
            </p:custDataLst>
          </p:nvPr>
        </p:nvGrpSpPr>
        <p:grpSpPr>
          <a:xfrm>
            <a:off x="9607336" y="1651432"/>
            <a:ext cx="941778" cy="941778"/>
            <a:chOff x="-205105" y="-205105"/>
            <a:chExt cx="1019810" cy="1019810"/>
          </a:xfrm>
        </p:grpSpPr>
        <p:sp>
          <p:nvSpPr>
            <p:cNvPr id="83" name="Oval 82">
              <a:extLst>
                <a:ext uri="{FF2B5EF4-FFF2-40B4-BE49-F238E27FC236}">
                  <a16:creationId xmlns:a16="http://schemas.microsoft.com/office/drawing/2014/main" id="{BBD7CB04-D85D-B370-35AE-75EF52C27E31}"/>
                </a:ext>
              </a:extLst>
            </p:cNvPr>
            <p:cNvSpPr>
              <a:spLocks noChangeAspect="1"/>
            </p:cNvSpPr>
            <p:nvPr/>
          </p:nvSpPr>
          <p:spPr>
            <a:xfrm>
              <a:off x="-205105" y="-205105"/>
              <a:ext cx="1019810" cy="101981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5" name="Graphic 84">
              <a:extLst>
                <a:ext uri="{FF2B5EF4-FFF2-40B4-BE49-F238E27FC236}">
                  <a16:creationId xmlns:a16="http://schemas.microsoft.com/office/drawing/2014/main" id="{36DA09A0-6FA1-5752-03CE-F1FA7A9A186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cxnSp>
        <p:nvCxnSpPr>
          <p:cNvPr id="87" name="GreyLineSeparatorDefaultVertical 87">
            <a:extLst>
              <a:ext uri="{FF2B5EF4-FFF2-40B4-BE49-F238E27FC236}">
                <a16:creationId xmlns:a16="http://schemas.microsoft.com/office/drawing/2014/main" id="{D9D7DB19-9DEB-3E32-A5E5-DEACDED66A5A}"/>
              </a:ext>
            </a:extLst>
          </p:cNvPr>
          <p:cNvCxnSpPr>
            <a:cxnSpLocks/>
          </p:cNvCxnSpPr>
          <p:nvPr>
            <p:custDataLst>
              <p:tags r:id="rId8"/>
            </p:custDataLst>
          </p:nvPr>
        </p:nvCxnSpPr>
        <p:spPr>
          <a:xfrm>
            <a:off x="2701275" y="3841149"/>
            <a:ext cx="0" cy="196977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 name="GreyLineSeparatorDefaultVertical 87">
            <a:extLst>
              <a:ext uri="{FF2B5EF4-FFF2-40B4-BE49-F238E27FC236}">
                <a16:creationId xmlns:a16="http://schemas.microsoft.com/office/drawing/2014/main" id="{EE471469-E97B-4D1A-AD80-B36B6AABAF91}"/>
              </a:ext>
            </a:extLst>
          </p:cNvPr>
          <p:cNvCxnSpPr>
            <a:cxnSpLocks/>
          </p:cNvCxnSpPr>
          <p:nvPr>
            <p:custDataLst>
              <p:tags r:id="rId9"/>
            </p:custDataLst>
          </p:nvPr>
        </p:nvCxnSpPr>
        <p:spPr>
          <a:xfrm>
            <a:off x="4964425" y="3841149"/>
            <a:ext cx="0" cy="196977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GreyLineSeparatorDefaultVertical 87">
            <a:extLst>
              <a:ext uri="{FF2B5EF4-FFF2-40B4-BE49-F238E27FC236}">
                <a16:creationId xmlns:a16="http://schemas.microsoft.com/office/drawing/2014/main" id="{4428EDF2-6BDB-6F36-EE9B-358752AE5F4F}"/>
              </a:ext>
            </a:extLst>
          </p:cNvPr>
          <p:cNvCxnSpPr>
            <a:cxnSpLocks/>
          </p:cNvCxnSpPr>
          <p:nvPr>
            <p:custDataLst>
              <p:tags r:id="rId10"/>
            </p:custDataLst>
          </p:nvPr>
        </p:nvCxnSpPr>
        <p:spPr>
          <a:xfrm>
            <a:off x="7227575" y="3841149"/>
            <a:ext cx="0" cy="196977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 name="GreyLineSeparatorDefaultVertical 87">
            <a:extLst>
              <a:ext uri="{FF2B5EF4-FFF2-40B4-BE49-F238E27FC236}">
                <a16:creationId xmlns:a16="http://schemas.microsoft.com/office/drawing/2014/main" id="{18478598-64C0-8A48-C1F3-2DD98E551141}"/>
              </a:ext>
            </a:extLst>
          </p:cNvPr>
          <p:cNvCxnSpPr>
            <a:cxnSpLocks/>
          </p:cNvCxnSpPr>
          <p:nvPr>
            <p:custDataLst>
              <p:tags r:id="rId11"/>
            </p:custDataLst>
          </p:nvPr>
        </p:nvCxnSpPr>
        <p:spPr>
          <a:xfrm>
            <a:off x="9490725" y="3841149"/>
            <a:ext cx="0" cy="196977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5. Source">
            <a:extLst>
              <a:ext uri="{FF2B5EF4-FFF2-40B4-BE49-F238E27FC236}">
                <a16:creationId xmlns:a16="http://schemas.microsoft.com/office/drawing/2014/main" id="{1D68DD9C-9B73-21F1-3107-DE9786BE8C60}"/>
              </a:ext>
            </a:extLst>
          </p:cNvPr>
          <p:cNvSpPr txBox="1"/>
          <p:nvPr>
            <p:custDataLst>
              <p:tags r:id="rId12"/>
            </p:custDataLst>
          </p:nvPr>
        </p:nvSpPr>
        <p:spPr>
          <a:xfrm>
            <a:off x="1030942" y="6501669"/>
            <a:ext cx="6801654"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1"/>
                </a:solidFill>
              </a:rPr>
              <a:t>Source: Pitchbook, press search</a:t>
            </a:r>
          </a:p>
        </p:txBody>
      </p:sp>
    </p:spTree>
    <p:custDataLst>
      <p:tags r:id="rId1"/>
    </p:custDataLst>
    <p:extLst>
      <p:ext uri="{BB962C8B-B14F-4D97-AF65-F5344CB8AC3E}">
        <p14:creationId xmlns:p14="http://schemas.microsoft.com/office/powerpoint/2010/main" val="395910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6D6E1AB-2039-E8DD-1B5B-50363AFFAE3F}"/>
              </a:ext>
            </a:extLst>
          </p:cNvPr>
          <p:cNvSpPr/>
          <p:nvPr/>
        </p:nvSpPr>
        <p:spPr>
          <a:xfrm>
            <a:off x="5789119" y="4350339"/>
            <a:ext cx="5449318" cy="1722802"/>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8" name="Rectangle 27">
            <a:extLst>
              <a:ext uri="{FF2B5EF4-FFF2-40B4-BE49-F238E27FC236}">
                <a16:creationId xmlns:a16="http://schemas.microsoft.com/office/drawing/2014/main" id="{FEE3AE2C-3C82-9B2B-1E1C-7EAC4CDC2609}"/>
              </a:ext>
            </a:extLst>
          </p:cNvPr>
          <p:cNvSpPr/>
          <p:nvPr/>
        </p:nvSpPr>
        <p:spPr>
          <a:xfrm>
            <a:off x="5789119" y="1508079"/>
            <a:ext cx="5449318" cy="1722802"/>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7" name="Freeform: Shape 26">
            <a:extLst>
              <a:ext uri="{FF2B5EF4-FFF2-40B4-BE49-F238E27FC236}">
                <a16:creationId xmlns:a16="http://schemas.microsoft.com/office/drawing/2014/main" id="{B432A831-7E69-7966-3436-7D7444A99E3B}"/>
              </a:ext>
            </a:extLst>
          </p:cNvPr>
          <p:cNvSpPr/>
          <p:nvPr/>
        </p:nvSpPr>
        <p:spPr>
          <a:xfrm>
            <a:off x="6545386" y="1353694"/>
            <a:ext cx="4797696" cy="1701926"/>
          </a:xfrm>
          <a:custGeom>
            <a:avLst/>
            <a:gdLst>
              <a:gd name="connsiteX0" fmla="*/ 0 w 4663440"/>
              <a:gd name="connsiteY0" fmla="*/ 0 h 1706880"/>
              <a:gd name="connsiteX1" fmla="*/ 4663440 w 4663440"/>
              <a:gd name="connsiteY1" fmla="*/ 0 h 1706880"/>
              <a:gd name="connsiteX2" fmla="*/ 4663440 w 4663440"/>
              <a:gd name="connsiteY2" fmla="*/ 1706880 h 1706880"/>
              <a:gd name="connsiteX3" fmla="*/ 2019300 w 4663440"/>
              <a:gd name="connsiteY3" fmla="*/ 1706880 h 1706880"/>
            </a:gdLst>
            <a:ahLst/>
            <a:cxnLst>
              <a:cxn ang="0">
                <a:pos x="connsiteX0" y="connsiteY0"/>
              </a:cxn>
              <a:cxn ang="0">
                <a:pos x="connsiteX1" y="connsiteY1"/>
              </a:cxn>
              <a:cxn ang="0">
                <a:pos x="connsiteX2" y="connsiteY2"/>
              </a:cxn>
              <a:cxn ang="0">
                <a:pos x="connsiteX3" y="connsiteY3"/>
              </a:cxn>
            </a:cxnLst>
            <a:rect l="l" t="t" r="r" b="b"/>
            <a:pathLst>
              <a:path w="4663440" h="1706880">
                <a:moveTo>
                  <a:pt x="0" y="0"/>
                </a:moveTo>
                <a:lnTo>
                  <a:pt x="4663440" y="0"/>
                </a:lnTo>
                <a:lnTo>
                  <a:pt x="4663440" y="1706880"/>
                </a:lnTo>
                <a:lnTo>
                  <a:pt x="2019300" y="1706880"/>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2831AF-19AC-EB61-B153-D66C366D7645}"/>
              </a:ext>
            </a:extLst>
          </p:cNvPr>
          <p:cNvSpPr/>
          <p:nvPr/>
        </p:nvSpPr>
        <p:spPr>
          <a:xfrm>
            <a:off x="526797" y="1523318"/>
            <a:ext cx="4696861" cy="3658282"/>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 name="2. Slide Title">
            <a:extLst>
              <a:ext uri="{FF2B5EF4-FFF2-40B4-BE49-F238E27FC236}">
                <a16:creationId xmlns:a16="http://schemas.microsoft.com/office/drawing/2014/main" id="{EC561D8A-EDA3-0585-77DF-57FF5A50D53B}"/>
              </a:ext>
            </a:extLst>
          </p:cNvPr>
          <p:cNvSpPr>
            <a:spLocks noGrp="1"/>
          </p:cNvSpPr>
          <p:nvPr>
            <p:ph type="title"/>
            <p:custDataLst>
              <p:tags r:id="rId1"/>
            </p:custDataLst>
          </p:nvPr>
        </p:nvSpPr>
        <p:spPr>
          <a:xfrm>
            <a:off x="554736" y="153252"/>
            <a:ext cx="11082528" cy="769441"/>
          </a:xfrm>
          <a:noFill/>
          <a:ln/>
          <a:extLst>
            <a:ext uri="{909E8E84-426E-40DD-AFC4-6F175D3DCCD1}">
              <a14:hiddenFill xmlns:a14="http://schemas.microsoft.com/office/drawing/2010/main">
                <a:solidFill>
                  <a:srgbClr val="FFFFFF"/>
                </a:solidFill>
              </a14:hiddenFill>
            </a:ext>
          </a:extLst>
        </p:spPr>
        <p:txBody>
          <a:bodyPr vert="horz" wrap="square" anchor="ctr" anchorCtr="0">
            <a:spAutoFit/>
          </a:bodyPr>
          <a:lstStyle/>
          <a:p>
            <a:r>
              <a:rPr lang="en-US" dirty="0"/>
              <a:t>Austin leaders have aligned on a vision to expand the life sciences ecosystem in the region</a:t>
            </a:r>
          </a:p>
        </p:txBody>
      </p:sp>
      <p:sp>
        <p:nvSpPr>
          <p:cNvPr id="11" name="TextBox 10">
            <a:extLst>
              <a:ext uri="{FF2B5EF4-FFF2-40B4-BE49-F238E27FC236}">
                <a16:creationId xmlns:a16="http://schemas.microsoft.com/office/drawing/2014/main" id="{0041E45B-1E2F-E5DF-5CF1-0A82A2DAE691}"/>
              </a:ext>
            </a:extLst>
          </p:cNvPr>
          <p:cNvSpPr txBox="1">
            <a:spLocks/>
          </p:cNvSpPr>
          <p:nvPr/>
        </p:nvSpPr>
        <p:spPr>
          <a:xfrm>
            <a:off x="697934" y="1788518"/>
            <a:ext cx="4432504" cy="295465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cs typeface="+mn-cs"/>
              </a:rPr>
              <a:t>“If you think about Austin as you know and love it, this is that technology hub, that place where a venture capitalist, innovators, creators have all come together. And I would argue now is the time for that to extend to the life sciences…  I know the city is excited about it. I know the business community is excited about it. Now, one of the ways that we can rally behind this idea is with an academic medical center, with a top medical school in conjunction with the other assets of this University to really make Austin the next hub for life science technology and innovation”</a:t>
            </a:r>
          </a:p>
        </p:txBody>
      </p:sp>
      <p:sp>
        <p:nvSpPr>
          <p:cNvPr id="21" name="TextBox 20">
            <a:extLst>
              <a:ext uri="{FF2B5EF4-FFF2-40B4-BE49-F238E27FC236}">
                <a16:creationId xmlns:a16="http://schemas.microsoft.com/office/drawing/2014/main" id="{1A9F1840-BB7C-AFA9-4A9C-836BFF1FEAA6}"/>
              </a:ext>
            </a:extLst>
          </p:cNvPr>
          <p:cNvSpPr txBox="1">
            <a:spLocks/>
          </p:cNvSpPr>
          <p:nvPr/>
        </p:nvSpPr>
        <p:spPr>
          <a:xfrm>
            <a:off x="697934" y="4890546"/>
            <a:ext cx="4694732" cy="2192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solidFill>
                  <a:schemeClr val="accent1"/>
                </a:solidFill>
                <a:cs typeface="+mn-cs"/>
              </a:rPr>
              <a:t>Jay Hartzell, Ph.D., President of UT Austin</a:t>
            </a:r>
            <a:r>
              <a:rPr lang="en-US" sz="1200" b="1" baseline="30000" dirty="0">
                <a:solidFill>
                  <a:schemeClr val="accent1"/>
                </a:solidFill>
                <a:cs typeface="+mn-cs"/>
              </a:rPr>
              <a:t>1</a:t>
            </a:r>
            <a:r>
              <a:rPr lang="en-US" sz="1200" b="1" dirty="0">
                <a:solidFill>
                  <a:schemeClr val="accent1"/>
                </a:solidFill>
                <a:cs typeface="+mn-cs"/>
              </a:rPr>
              <a:t> </a:t>
            </a:r>
          </a:p>
        </p:txBody>
      </p:sp>
      <p:sp>
        <p:nvSpPr>
          <p:cNvPr id="54" name="TextBox 53">
            <a:extLst>
              <a:ext uri="{FF2B5EF4-FFF2-40B4-BE49-F238E27FC236}">
                <a16:creationId xmlns:a16="http://schemas.microsoft.com/office/drawing/2014/main" id="{C20825B9-2173-23E3-383A-55D0E6FC65AF}"/>
              </a:ext>
            </a:extLst>
          </p:cNvPr>
          <p:cNvSpPr txBox="1"/>
          <p:nvPr/>
        </p:nvSpPr>
        <p:spPr>
          <a:xfrm>
            <a:off x="5916624" y="4068176"/>
            <a:ext cx="5231436" cy="147732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cs typeface="+mn-cs"/>
              </a:rPr>
              <a:t>“Our rising Innovation District brings new strengths in health and life sciences together with existing capabilities in engineering and data analytics. It is the convergence of one of the country’s pre-eminent academic institutions and a vibrant landscape of companies, supercharged by Austin’s creative and entrepreneurial culture”</a:t>
            </a:r>
          </a:p>
        </p:txBody>
      </p:sp>
      <p:sp>
        <p:nvSpPr>
          <p:cNvPr id="57" name="TextBox 56">
            <a:extLst>
              <a:ext uri="{FF2B5EF4-FFF2-40B4-BE49-F238E27FC236}">
                <a16:creationId xmlns:a16="http://schemas.microsoft.com/office/drawing/2014/main" id="{0CEC9118-FB6A-AAFB-DBCC-C012666D76B4}"/>
              </a:ext>
            </a:extLst>
          </p:cNvPr>
          <p:cNvSpPr txBox="1">
            <a:spLocks/>
          </p:cNvSpPr>
          <p:nvPr/>
        </p:nvSpPr>
        <p:spPr>
          <a:xfrm>
            <a:off x="5916624" y="5758078"/>
            <a:ext cx="5738369" cy="21928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solidFill>
                  <a:schemeClr val="accent1"/>
                </a:solidFill>
                <a:cs typeface="+mn-cs"/>
              </a:rPr>
              <a:t>Kirk Watson</a:t>
            </a:r>
            <a:r>
              <a:rPr lang="en-US" sz="1200" b="1" baseline="30000" dirty="0">
                <a:solidFill>
                  <a:schemeClr val="accent1"/>
                </a:solidFill>
                <a:cs typeface="+mn-cs"/>
              </a:rPr>
              <a:t>2</a:t>
            </a:r>
            <a:r>
              <a:rPr lang="en-US" sz="1200" b="1" dirty="0">
                <a:solidFill>
                  <a:schemeClr val="accent1"/>
                </a:solidFill>
                <a:cs typeface="+mn-cs"/>
              </a:rPr>
              <a:t>, former Texas State Senator and current Mayor of Austin</a:t>
            </a:r>
          </a:p>
        </p:txBody>
      </p:sp>
      <p:sp>
        <p:nvSpPr>
          <p:cNvPr id="2" name="5. Source">
            <a:extLst>
              <a:ext uri="{FF2B5EF4-FFF2-40B4-BE49-F238E27FC236}">
                <a16:creationId xmlns:a16="http://schemas.microsoft.com/office/drawing/2014/main" id="{9140F083-49C9-22E8-027C-B93B20D5C35D}"/>
              </a:ext>
            </a:extLst>
          </p:cNvPr>
          <p:cNvSpPr txBox="1"/>
          <p:nvPr>
            <p:custDataLst>
              <p:tags r:id="rId2"/>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tx2"/>
                </a:solidFill>
              </a:rPr>
              <a:t>Source: Press search</a:t>
            </a:r>
          </a:p>
        </p:txBody>
      </p:sp>
      <p:sp>
        <p:nvSpPr>
          <p:cNvPr id="3" name="4. Footnote">
            <a:extLst>
              <a:ext uri="{FF2B5EF4-FFF2-40B4-BE49-F238E27FC236}">
                <a16:creationId xmlns:a16="http://schemas.microsoft.com/office/drawing/2014/main" id="{5A87515F-8237-34F7-090C-1D1630897084}"/>
              </a:ext>
            </a:extLst>
          </p:cNvPr>
          <p:cNvSpPr txBox="1"/>
          <p:nvPr>
            <p:custDataLst>
              <p:tags r:id="rId3"/>
            </p:custDataLst>
          </p:nvPr>
        </p:nvSpPr>
        <p:spPr>
          <a:xfrm>
            <a:off x="1078610" y="6155290"/>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State of the University address, September 2023</a:t>
            </a:r>
          </a:p>
          <a:p>
            <a:pPr lvl="0"/>
            <a:r>
              <a:rPr lang="en-US" dirty="0"/>
              <a:t>2.	Austin Innovation District </a:t>
            </a:r>
            <a:r>
              <a:rPr lang="en-US" dirty="0">
                <a:hlinkClick r:id="rId8"/>
              </a:rPr>
              <a:t>annual review</a:t>
            </a:r>
            <a:endParaRPr lang="en-US" dirty="0"/>
          </a:p>
        </p:txBody>
      </p:sp>
      <p:sp>
        <p:nvSpPr>
          <p:cNvPr id="12" name="TextBox 11">
            <a:extLst>
              <a:ext uri="{FF2B5EF4-FFF2-40B4-BE49-F238E27FC236}">
                <a16:creationId xmlns:a16="http://schemas.microsoft.com/office/drawing/2014/main" id="{C9F44170-6482-BDDF-C26B-6EF53EFE86FE}"/>
              </a:ext>
            </a:extLst>
          </p:cNvPr>
          <p:cNvSpPr txBox="1"/>
          <p:nvPr/>
        </p:nvSpPr>
        <p:spPr>
          <a:xfrm>
            <a:off x="5916624" y="1818493"/>
            <a:ext cx="5449318" cy="9848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cs typeface="+mn-cs"/>
              </a:rPr>
              <a:t>“We are a region of communities. And I’m excited that frameworks like the health and life science ecosystem are adopting a hub and spoke approach – opening doors of opportunity for the workforce in Travis County and beyond”</a:t>
            </a:r>
          </a:p>
        </p:txBody>
      </p:sp>
      <p:sp>
        <p:nvSpPr>
          <p:cNvPr id="14" name="TextBox 13">
            <a:extLst>
              <a:ext uri="{FF2B5EF4-FFF2-40B4-BE49-F238E27FC236}">
                <a16:creationId xmlns:a16="http://schemas.microsoft.com/office/drawing/2014/main" id="{2AD8B307-E4FC-EB84-6CC2-6D1FBDB75F96}"/>
              </a:ext>
            </a:extLst>
          </p:cNvPr>
          <p:cNvSpPr txBox="1">
            <a:spLocks/>
          </p:cNvSpPr>
          <p:nvPr/>
        </p:nvSpPr>
        <p:spPr>
          <a:xfrm>
            <a:off x="5916624" y="2935716"/>
            <a:ext cx="5738369" cy="21928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solidFill>
                  <a:schemeClr val="accent1"/>
                </a:solidFill>
                <a:cs typeface="+mn-cs"/>
              </a:rPr>
              <a:t>Sarah Eckhardt</a:t>
            </a:r>
            <a:r>
              <a:rPr lang="en-US" sz="1200" b="1" baseline="30000" dirty="0">
                <a:solidFill>
                  <a:schemeClr val="accent1"/>
                </a:solidFill>
                <a:cs typeface="+mn-cs"/>
              </a:rPr>
              <a:t>2</a:t>
            </a:r>
            <a:r>
              <a:rPr lang="en-US" sz="1200" b="1" dirty="0">
                <a:solidFill>
                  <a:schemeClr val="accent1"/>
                </a:solidFill>
                <a:cs typeface="+mn-cs"/>
              </a:rPr>
              <a:t>, Travis County Judge</a:t>
            </a:r>
          </a:p>
        </p:txBody>
      </p:sp>
      <p:sp>
        <p:nvSpPr>
          <p:cNvPr id="23" name="Freeform: Shape 22">
            <a:extLst>
              <a:ext uri="{FF2B5EF4-FFF2-40B4-BE49-F238E27FC236}">
                <a16:creationId xmlns:a16="http://schemas.microsoft.com/office/drawing/2014/main" id="{DD1EBF42-312D-B9CE-EE86-BDB45F2B2A68}"/>
              </a:ext>
            </a:extLst>
          </p:cNvPr>
          <p:cNvSpPr/>
          <p:nvPr/>
        </p:nvSpPr>
        <p:spPr>
          <a:xfrm>
            <a:off x="1317500" y="1354245"/>
            <a:ext cx="4035699" cy="3652095"/>
          </a:xfrm>
          <a:custGeom>
            <a:avLst/>
            <a:gdLst>
              <a:gd name="connsiteX0" fmla="*/ 0 w 3825240"/>
              <a:gd name="connsiteY0" fmla="*/ 0 h 3710940"/>
              <a:gd name="connsiteX1" fmla="*/ 3825240 w 3825240"/>
              <a:gd name="connsiteY1" fmla="*/ 0 h 3710940"/>
              <a:gd name="connsiteX2" fmla="*/ 3825240 w 3825240"/>
              <a:gd name="connsiteY2" fmla="*/ 3710940 h 3710940"/>
              <a:gd name="connsiteX3" fmla="*/ 2247900 w 3825240"/>
              <a:gd name="connsiteY3" fmla="*/ 3710940 h 3710940"/>
            </a:gdLst>
            <a:ahLst/>
            <a:cxnLst>
              <a:cxn ang="0">
                <a:pos x="connsiteX0" y="connsiteY0"/>
              </a:cxn>
              <a:cxn ang="0">
                <a:pos x="connsiteX1" y="connsiteY1"/>
              </a:cxn>
              <a:cxn ang="0">
                <a:pos x="connsiteX2" y="connsiteY2"/>
              </a:cxn>
              <a:cxn ang="0">
                <a:pos x="connsiteX3" y="connsiteY3"/>
              </a:cxn>
            </a:cxnLst>
            <a:rect l="l" t="t" r="r" b="b"/>
            <a:pathLst>
              <a:path w="3825240" h="3710940">
                <a:moveTo>
                  <a:pt x="0" y="0"/>
                </a:moveTo>
                <a:lnTo>
                  <a:pt x="3825240" y="0"/>
                </a:lnTo>
                <a:lnTo>
                  <a:pt x="3825240" y="3710940"/>
                </a:lnTo>
                <a:lnTo>
                  <a:pt x="2247900" y="3710940"/>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reyLineSeparatorDefault 50">
            <a:extLst>
              <a:ext uri="{FF2B5EF4-FFF2-40B4-BE49-F238E27FC236}">
                <a16:creationId xmlns:a16="http://schemas.microsoft.com/office/drawing/2014/main" id="{40C5F238-2F12-0507-D034-61C02D9F649F}"/>
              </a:ext>
            </a:extLst>
          </p:cNvPr>
          <p:cNvCxnSpPr>
            <a:cxnSpLocks/>
          </p:cNvCxnSpPr>
          <p:nvPr>
            <p:custDataLst>
              <p:tags r:id="rId4"/>
            </p:custDataLst>
          </p:nvPr>
        </p:nvCxnSpPr>
        <p:spPr>
          <a:xfrm>
            <a:off x="3675693" y="5011845"/>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cxnSp>
        <p:nvCxnSpPr>
          <p:cNvPr id="26" name="GreyLineSeparatorDefault 50">
            <a:extLst>
              <a:ext uri="{FF2B5EF4-FFF2-40B4-BE49-F238E27FC236}">
                <a16:creationId xmlns:a16="http://schemas.microsoft.com/office/drawing/2014/main" id="{F8B8BB98-FFED-A421-1221-3A036D0DDA6D}"/>
              </a:ext>
            </a:extLst>
          </p:cNvPr>
          <p:cNvCxnSpPr>
            <a:cxnSpLocks/>
          </p:cNvCxnSpPr>
          <p:nvPr>
            <p:custDataLst>
              <p:tags r:id="rId5"/>
            </p:custDataLst>
          </p:nvPr>
        </p:nvCxnSpPr>
        <p:spPr>
          <a:xfrm>
            <a:off x="8557015" y="3055620"/>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5E41F0ED-4E5A-1F0F-43A4-F58950535248}"/>
              </a:ext>
            </a:extLst>
          </p:cNvPr>
          <p:cNvSpPr/>
          <p:nvPr/>
        </p:nvSpPr>
        <p:spPr>
          <a:xfrm>
            <a:off x="6545386" y="3649980"/>
            <a:ext cx="4808414" cy="2232660"/>
          </a:xfrm>
          <a:custGeom>
            <a:avLst/>
            <a:gdLst>
              <a:gd name="connsiteX0" fmla="*/ 0 w 4671060"/>
              <a:gd name="connsiteY0" fmla="*/ 0 h 2232660"/>
              <a:gd name="connsiteX1" fmla="*/ 4671060 w 4671060"/>
              <a:gd name="connsiteY1" fmla="*/ 0 h 2232660"/>
              <a:gd name="connsiteX2" fmla="*/ 4671060 w 4671060"/>
              <a:gd name="connsiteY2" fmla="*/ 2232660 h 2232660"/>
              <a:gd name="connsiteX3" fmla="*/ 4145280 w 4671060"/>
              <a:gd name="connsiteY3" fmla="*/ 2232660 h 2232660"/>
            </a:gdLst>
            <a:ahLst/>
            <a:cxnLst>
              <a:cxn ang="0">
                <a:pos x="connsiteX0" y="connsiteY0"/>
              </a:cxn>
              <a:cxn ang="0">
                <a:pos x="connsiteX1" y="connsiteY1"/>
              </a:cxn>
              <a:cxn ang="0">
                <a:pos x="connsiteX2" y="connsiteY2"/>
              </a:cxn>
              <a:cxn ang="0">
                <a:pos x="connsiteX3" y="connsiteY3"/>
              </a:cxn>
            </a:cxnLst>
            <a:rect l="l" t="t" r="r" b="b"/>
            <a:pathLst>
              <a:path w="4671060" h="2232660">
                <a:moveTo>
                  <a:pt x="0" y="0"/>
                </a:moveTo>
                <a:lnTo>
                  <a:pt x="4671060" y="0"/>
                </a:lnTo>
                <a:lnTo>
                  <a:pt x="4671060" y="2232660"/>
                </a:lnTo>
                <a:lnTo>
                  <a:pt x="4145280" y="2232660"/>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GreyLineSeparatorDefault 50">
            <a:extLst>
              <a:ext uri="{FF2B5EF4-FFF2-40B4-BE49-F238E27FC236}">
                <a16:creationId xmlns:a16="http://schemas.microsoft.com/office/drawing/2014/main" id="{FDB7A64B-EA5B-CFA3-59BA-7E8138C61C4B}"/>
              </a:ext>
            </a:extLst>
          </p:cNvPr>
          <p:cNvCxnSpPr>
            <a:cxnSpLocks/>
          </p:cNvCxnSpPr>
          <p:nvPr>
            <p:custDataLst>
              <p:tags r:id="rId6"/>
            </p:custDataLst>
          </p:nvPr>
        </p:nvCxnSpPr>
        <p:spPr>
          <a:xfrm>
            <a:off x="10797295" y="5882640"/>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91F668A6-25D7-7C7C-54B9-3D4D259E5447}"/>
              </a:ext>
            </a:extLst>
          </p:cNvPr>
          <p:cNvGrpSpPr/>
          <p:nvPr/>
        </p:nvGrpSpPr>
        <p:grpSpPr>
          <a:xfrm>
            <a:off x="664708" y="1022851"/>
            <a:ext cx="668373" cy="668373"/>
            <a:chOff x="2446020" y="502920"/>
            <a:chExt cx="800100" cy="800100"/>
          </a:xfrm>
        </p:grpSpPr>
        <p:sp>
          <p:nvSpPr>
            <p:cNvPr id="32" name="Oval 31">
              <a:extLst>
                <a:ext uri="{FF2B5EF4-FFF2-40B4-BE49-F238E27FC236}">
                  <a16:creationId xmlns:a16="http://schemas.microsoft.com/office/drawing/2014/main" id="{C4942DC4-7B81-FDFD-C118-CFFC00746A89}"/>
                </a:ext>
              </a:extLst>
            </p:cNvPr>
            <p:cNvSpPr/>
            <p:nvPr/>
          </p:nvSpPr>
          <p:spPr>
            <a:xfrm>
              <a:off x="2446020" y="502920"/>
              <a:ext cx="800100" cy="8001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 name="Freeform: Shape 7">
              <a:extLst>
                <a:ext uri="{FF2B5EF4-FFF2-40B4-BE49-F238E27FC236}">
                  <a16:creationId xmlns:a16="http://schemas.microsoft.com/office/drawing/2014/main" id="{70271346-A309-FE1E-20A8-52C37557CB55}"/>
                </a:ext>
              </a:extLst>
            </p:cNvPr>
            <p:cNvSpPr/>
            <p:nvPr/>
          </p:nvSpPr>
          <p:spPr>
            <a:xfrm>
              <a:off x="2612023" y="698646"/>
              <a:ext cx="468095" cy="408649"/>
            </a:xfrm>
            <a:custGeom>
              <a:avLst/>
              <a:gdLst>
                <a:gd name="connsiteX0" fmla="*/ 0 w 2214583"/>
                <a:gd name="connsiteY0" fmla="*/ 966673 h 1933345"/>
                <a:gd name="connsiteX1" fmla="*/ 966673 w 2214583"/>
                <a:gd name="connsiteY1" fmla="*/ 0 h 1933345"/>
                <a:gd name="connsiteX2" fmla="*/ 966673 w 2214583"/>
                <a:gd name="connsiteY2" fmla="*/ 527264 h 1933345"/>
                <a:gd name="connsiteX3" fmla="*/ 527291 w 2214583"/>
                <a:gd name="connsiteY3" fmla="*/ 966673 h 1933345"/>
                <a:gd name="connsiteX4" fmla="*/ 966673 w 2214583"/>
                <a:gd name="connsiteY4" fmla="*/ 966673 h 1933345"/>
                <a:gd name="connsiteX5" fmla="*/ 966673 w 2214583"/>
                <a:gd name="connsiteY5" fmla="*/ 1933346 h 1933345"/>
                <a:gd name="connsiteX6" fmla="*/ 0 w 2214583"/>
                <a:gd name="connsiteY6" fmla="*/ 1933346 h 1933345"/>
                <a:gd name="connsiteX7" fmla="*/ 0 w 2214583"/>
                <a:gd name="connsiteY7" fmla="*/ 966673 h 1933345"/>
                <a:gd name="connsiteX8" fmla="*/ 1247910 w 2214583"/>
                <a:gd name="connsiteY8" fmla="*/ 966673 h 1933345"/>
                <a:gd name="connsiteX9" fmla="*/ 2214583 w 2214583"/>
                <a:gd name="connsiteY9" fmla="*/ 0 h 1933345"/>
                <a:gd name="connsiteX10" fmla="*/ 2214583 w 2214583"/>
                <a:gd name="connsiteY10" fmla="*/ 527264 h 1933345"/>
                <a:gd name="connsiteX11" fmla="*/ 1775174 w 2214583"/>
                <a:gd name="connsiteY11" fmla="*/ 966673 h 1933345"/>
                <a:gd name="connsiteX12" fmla="*/ 2214583 w 2214583"/>
                <a:gd name="connsiteY12" fmla="*/ 966673 h 1933345"/>
                <a:gd name="connsiteX13" fmla="*/ 2214583 w 2214583"/>
                <a:gd name="connsiteY13" fmla="*/ 1933346 h 1933345"/>
                <a:gd name="connsiteX14" fmla="*/ 1247910 w 2214583"/>
                <a:gd name="connsiteY14" fmla="*/ 1933346 h 1933345"/>
                <a:gd name="connsiteX15" fmla="*/ 1247910 w 2214583"/>
                <a:gd name="connsiteY15" fmla="*/ 966673 h 193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4583" h="1933345">
                  <a:moveTo>
                    <a:pt x="0" y="966673"/>
                  </a:moveTo>
                  <a:cubicBezTo>
                    <a:pt x="0" y="386659"/>
                    <a:pt x="386659" y="0"/>
                    <a:pt x="966673" y="0"/>
                  </a:cubicBezTo>
                  <a:lnTo>
                    <a:pt x="966673" y="527264"/>
                  </a:lnTo>
                  <a:cubicBezTo>
                    <a:pt x="703054" y="527264"/>
                    <a:pt x="527291" y="703028"/>
                    <a:pt x="527291" y="966673"/>
                  </a:cubicBezTo>
                  <a:lnTo>
                    <a:pt x="966673" y="966673"/>
                  </a:lnTo>
                  <a:lnTo>
                    <a:pt x="966673" y="1933346"/>
                  </a:lnTo>
                  <a:lnTo>
                    <a:pt x="0" y="1933346"/>
                  </a:lnTo>
                  <a:lnTo>
                    <a:pt x="0" y="966673"/>
                  </a:lnTo>
                  <a:close/>
                  <a:moveTo>
                    <a:pt x="1247910" y="966673"/>
                  </a:moveTo>
                  <a:cubicBezTo>
                    <a:pt x="1247910" y="386659"/>
                    <a:pt x="1634569" y="0"/>
                    <a:pt x="2214583" y="0"/>
                  </a:cubicBezTo>
                  <a:lnTo>
                    <a:pt x="2214583" y="527264"/>
                  </a:lnTo>
                  <a:cubicBezTo>
                    <a:pt x="1950938" y="527264"/>
                    <a:pt x="1775174" y="703028"/>
                    <a:pt x="1775174" y="966673"/>
                  </a:cubicBezTo>
                  <a:lnTo>
                    <a:pt x="2214583" y="966673"/>
                  </a:lnTo>
                  <a:lnTo>
                    <a:pt x="2214583" y="1933346"/>
                  </a:lnTo>
                  <a:lnTo>
                    <a:pt x="1247910" y="1933346"/>
                  </a:lnTo>
                  <a:lnTo>
                    <a:pt x="1247910" y="966673"/>
                  </a:lnTo>
                  <a:close/>
                </a:path>
              </a:pathLst>
            </a:cu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34" name="Group 33">
            <a:extLst>
              <a:ext uri="{FF2B5EF4-FFF2-40B4-BE49-F238E27FC236}">
                <a16:creationId xmlns:a16="http://schemas.microsoft.com/office/drawing/2014/main" id="{E4508A61-5670-50FC-D271-1F61ED0B0C99}"/>
              </a:ext>
            </a:extLst>
          </p:cNvPr>
          <p:cNvGrpSpPr/>
          <p:nvPr/>
        </p:nvGrpSpPr>
        <p:grpSpPr>
          <a:xfrm>
            <a:off x="5888179" y="1022851"/>
            <a:ext cx="668373" cy="668373"/>
            <a:chOff x="2446020" y="502920"/>
            <a:chExt cx="800100" cy="800100"/>
          </a:xfrm>
        </p:grpSpPr>
        <p:sp>
          <p:nvSpPr>
            <p:cNvPr id="35" name="Oval 34">
              <a:extLst>
                <a:ext uri="{FF2B5EF4-FFF2-40B4-BE49-F238E27FC236}">
                  <a16:creationId xmlns:a16="http://schemas.microsoft.com/office/drawing/2014/main" id="{6246DA5B-70E0-8D87-187A-03EA4CE88281}"/>
                </a:ext>
              </a:extLst>
            </p:cNvPr>
            <p:cNvSpPr/>
            <p:nvPr/>
          </p:nvSpPr>
          <p:spPr>
            <a:xfrm>
              <a:off x="2446020" y="502920"/>
              <a:ext cx="800100" cy="8001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6" name="Freeform: Shape 35">
              <a:extLst>
                <a:ext uri="{FF2B5EF4-FFF2-40B4-BE49-F238E27FC236}">
                  <a16:creationId xmlns:a16="http://schemas.microsoft.com/office/drawing/2014/main" id="{9D8870C8-1493-BEB8-D1C4-1FED4455347A}"/>
                </a:ext>
              </a:extLst>
            </p:cNvPr>
            <p:cNvSpPr/>
            <p:nvPr/>
          </p:nvSpPr>
          <p:spPr>
            <a:xfrm>
              <a:off x="2612023" y="698646"/>
              <a:ext cx="468095" cy="408649"/>
            </a:xfrm>
            <a:custGeom>
              <a:avLst/>
              <a:gdLst>
                <a:gd name="connsiteX0" fmla="*/ 0 w 2214583"/>
                <a:gd name="connsiteY0" fmla="*/ 966673 h 1933345"/>
                <a:gd name="connsiteX1" fmla="*/ 966673 w 2214583"/>
                <a:gd name="connsiteY1" fmla="*/ 0 h 1933345"/>
                <a:gd name="connsiteX2" fmla="*/ 966673 w 2214583"/>
                <a:gd name="connsiteY2" fmla="*/ 527264 h 1933345"/>
                <a:gd name="connsiteX3" fmla="*/ 527291 w 2214583"/>
                <a:gd name="connsiteY3" fmla="*/ 966673 h 1933345"/>
                <a:gd name="connsiteX4" fmla="*/ 966673 w 2214583"/>
                <a:gd name="connsiteY4" fmla="*/ 966673 h 1933345"/>
                <a:gd name="connsiteX5" fmla="*/ 966673 w 2214583"/>
                <a:gd name="connsiteY5" fmla="*/ 1933346 h 1933345"/>
                <a:gd name="connsiteX6" fmla="*/ 0 w 2214583"/>
                <a:gd name="connsiteY6" fmla="*/ 1933346 h 1933345"/>
                <a:gd name="connsiteX7" fmla="*/ 0 w 2214583"/>
                <a:gd name="connsiteY7" fmla="*/ 966673 h 1933345"/>
                <a:gd name="connsiteX8" fmla="*/ 1247910 w 2214583"/>
                <a:gd name="connsiteY8" fmla="*/ 966673 h 1933345"/>
                <a:gd name="connsiteX9" fmla="*/ 2214583 w 2214583"/>
                <a:gd name="connsiteY9" fmla="*/ 0 h 1933345"/>
                <a:gd name="connsiteX10" fmla="*/ 2214583 w 2214583"/>
                <a:gd name="connsiteY10" fmla="*/ 527264 h 1933345"/>
                <a:gd name="connsiteX11" fmla="*/ 1775174 w 2214583"/>
                <a:gd name="connsiteY11" fmla="*/ 966673 h 1933345"/>
                <a:gd name="connsiteX12" fmla="*/ 2214583 w 2214583"/>
                <a:gd name="connsiteY12" fmla="*/ 966673 h 1933345"/>
                <a:gd name="connsiteX13" fmla="*/ 2214583 w 2214583"/>
                <a:gd name="connsiteY13" fmla="*/ 1933346 h 1933345"/>
                <a:gd name="connsiteX14" fmla="*/ 1247910 w 2214583"/>
                <a:gd name="connsiteY14" fmla="*/ 1933346 h 1933345"/>
                <a:gd name="connsiteX15" fmla="*/ 1247910 w 2214583"/>
                <a:gd name="connsiteY15" fmla="*/ 966673 h 193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4583" h="1933345">
                  <a:moveTo>
                    <a:pt x="0" y="966673"/>
                  </a:moveTo>
                  <a:cubicBezTo>
                    <a:pt x="0" y="386659"/>
                    <a:pt x="386659" y="0"/>
                    <a:pt x="966673" y="0"/>
                  </a:cubicBezTo>
                  <a:lnTo>
                    <a:pt x="966673" y="527264"/>
                  </a:lnTo>
                  <a:cubicBezTo>
                    <a:pt x="703054" y="527264"/>
                    <a:pt x="527291" y="703028"/>
                    <a:pt x="527291" y="966673"/>
                  </a:cubicBezTo>
                  <a:lnTo>
                    <a:pt x="966673" y="966673"/>
                  </a:lnTo>
                  <a:lnTo>
                    <a:pt x="966673" y="1933346"/>
                  </a:lnTo>
                  <a:lnTo>
                    <a:pt x="0" y="1933346"/>
                  </a:lnTo>
                  <a:lnTo>
                    <a:pt x="0" y="966673"/>
                  </a:lnTo>
                  <a:close/>
                  <a:moveTo>
                    <a:pt x="1247910" y="966673"/>
                  </a:moveTo>
                  <a:cubicBezTo>
                    <a:pt x="1247910" y="386659"/>
                    <a:pt x="1634569" y="0"/>
                    <a:pt x="2214583" y="0"/>
                  </a:cubicBezTo>
                  <a:lnTo>
                    <a:pt x="2214583" y="527264"/>
                  </a:lnTo>
                  <a:cubicBezTo>
                    <a:pt x="1950938" y="527264"/>
                    <a:pt x="1775174" y="703028"/>
                    <a:pt x="1775174" y="966673"/>
                  </a:cubicBezTo>
                  <a:lnTo>
                    <a:pt x="2214583" y="966673"/>
                  </a:lnTo>
                  <a:lnTo>
                    <a:pt x="2214583" y="1933346"/>
                  </a:lnTo>
                  <a:lnTo>
                    <a:pt x="1247910" y="1933346"/>
                  </a:lnTo>
                  <a:lnTo>
                    <a:pt x="1247910" y="966673"/>
                  </a:lnTo>
                  <a:close/>
                </a:path>
              </a:pathLst>
            </a:cu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37" name="Group 36">
            <a:extLst>
              <a:ext uri="{FF2B5EF4-FFF2-40B4-BE49-F238E27FC236}">
                <a16:creationId xmlns:a16="http://schemas.microsoft.com/office/drawing/2014/main" id="{71AABA63-C025-9DFF-88DE-89032792AC8F}"/>
              </a:ext>
            </a:extLst>
          </p:cNvPr>
          <p:cNvGrpSpPr/>
          <p:nvPr/>
        </p:nvGrpSpPr>
        <p:grpSpPr>
          <a:xfrm>
            <a:off x="5888179" y="3346951"/>
            <a:ext cx="668373" cy="668373"/>
            <a:chOff x="2446020" y="502920"/>
            <a:chExt cx="800100" cy="800100"/>
          </a:xfrm>
        </p:grpSpPr>
        <p:sp>
          <p:nvSpPr>
            <p:cNvPr id="38" name="Oval 37">
              <a:extLst>
                <a:ext uri="{FF2B5EF4-FFF2-40B4-BE49-F238E27FC236}">
                  <a16:creationId xmlns:a16="http://schemas.microsoft.com/office/drawing/2014/main" id="{39BB7A0B-5D6A-6FB1-0F65-D11E0DDA26C3}"/>
                </a:ext>
              </a:extLst>
            </p:cNvPr>
            <p:cNvSpPr/>
            <p:nvPr/>
          </p:nvSpPr>
          <p:spPr>
            <a:xfrm>
              <a:off x="2446020" y="502920"/>
              <a:ext cx="800100" cy="80010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9" name="Freeform: Shape 38">
              <a:extLst>
                <a:ext uri="{FF2B5EF4-FFF2-40B4-BE49-F238E27FC236}">
                  <a16:creationId xmlns:a16="http://schemas.microsoft.com/office/drawing/2014/main" id="{007C18FF-656F-B213-546F-79E0DADB0036}"/>
                </a:ext>
              </a:extLst>
            </p:cNvPr>
            <p:cNvSpPr/>
            <p:nvPr/>
          </p:nvSpPr>
          <p:spPr>
            <a:xfrm>
              <a:off x="2612023" y="698646"/>
              <a:ext cx="468095" cy="408649"/>
            </a:xfrm>
            <a:custGeom>
              <a:avLst/>
              <a:gdLst>
                <a:gd name="connsiteX0" fmla="*/ 0 w 2214583"/>
                <a:gd name="connsiteY0" fmla="*/ 966673 h 1933345"/>
                <a:gd name="connsiteX1" fmla="*/ 966673 w 2214583"/>
                <a:gd name="connsiteY1" fmla="*/ 0 h 1933345"/>
                <a:gd name="connsiteX2" fmla="*/ 966673 w 2214583"/>
                <a:gd name="connsiteY2" fmla="*/ 527264 h 1933345"/>
                <a:gd name="connsiteX3" fmla="*/ 527291 w 2214583"/>
                <a:gd name="connsiteY3" fmla="*/ 966673 h 1933345"/>
                <a:gd name="connsiteX4" fmla="*/ 966673 w 2214583"/>
                <a:gd name="connsiteY4" fmla="*/ 966673 h 1933345"/>
                <a:gd name="connsiteX5" fmla="*/ 966673 w 2214583"/>
                <a:gd name="connsiteY5" fmla="*/ 1933346 h 1933345"/>
                <a:gd name="connsiteX6" fmla="*/ 0 w 2214583"/>
                <a:gd name="connsiteY6" fmla="*/ 1933346 h 1933345"/>
                <a:gd name="connsiteX7" fmla="*/ 0 w 2214583"/>
                <a:gd name="connsiteY7" fmla="*/ 966673 h 1933345"/>
                <a:gd name="connsiteX8" fmla="*/ 1247910 w 2214583"/>
                <a:gd name="connsiteY8" fmla="*/ 966673 h 1933345"/>
                <a:gd name="connsiteX9" fmla="*/ 2214583 w 2214583"/>
                <a:gd name="connsiteY9" fmla="*/ 0 h 1933345"/>
                <a:gd name="connsiteX10" fmla="*/ 2214583 w 2214583"/>
                <a:gd name="connsiteY10" fmla="*/ 527264 h 1933345"/>
                <a:gd name="connsiteX11" fmla="*/ 1775174 w 2214583"/>
                <a:gd name="connsiteY11" fmla="*/ 966673 h 1933345"/>
                <a:gd name="connsiteX12" fmla="*/ 2214583 w 2214583"/>
                <a:gd name="connsiteY12" fmla="*/ 966673 h 1933345"/>
                <a:gd name="connsiteX13" fmla="*/ 2214583 w 2214583"/>
                <a:gd name="connsiteY13" fmla="*/ 1933346 h 1933345"/>
                <a:gd name="connsiteX14" fmla="*/ 1247910 w 2214583"/>
                <a:gd name="connsiteY14" fmla="*/ 1933346 h 1933345"/>
                <a:gd name="connsiteX15" fmla="*/ 1247910 w 2214583"/>
                <a:gd name="connsiteY15" fmla="*/ 966673 h 193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4583" h="1933345">
                  <a:moveTo>
                    <a:pt x="0" y="966673"/>
                  </a:moveTo>
                  <a:cubicBezTo>
                    <a:pt x="0" y="386659"/>
                    <a:pt x="386659" y="0"/>
                    <a:pt x="966673" y="0"/>
                  </a:cubicBezTo>
                  <a:lnTo>
                    <a:pt x="966673" y="527264"/>
                  </a:lnTo>
                  <a:cubicBezTo>
                    <a:pt x="703054" y="527264"/>
                    <a:pt x="527291" y="703028"/>
                    <a:pt x="527291" y="966673"/>
                  </a:cubicBezTo>
                  <a:lnTo>
                    <a:pt x="966673" y="966673"/>
                  </a:lnTo>
                  <a:lnTo>
                    <a:pt x="966673" y="1933346"/>
                  </a:lnTo>
                  <a:lnTo>
                    <a:pt x="0" y="1933346"/>
                  </a:lnTo>
                  <a:lnTo>
                    <a:pt x="0" y="966673"/>
                  </a:lnTo>
                  <a:close/>
                  <a:moveTo>
                    <a:pt x="1247910" y="966673"/>
                  </a:moveTo>
                  <a:cubicBezTo>
                    <a:pt x="1247910" y="386659"/>
                    <a:pt x="1634569" y="0"/>
                    <a:pt x="2214583" y="0"/>
                  </a:cubicBezTo>
                  <a:lnTo>
                    <a:pt x="2214583" y="527264"/>
                  </a:lnTo>
                  <a:cubicBezTo>
                    <a:pt x="1950938" y="527264"/>
                    <a:pt x="1775174" y="703028"/>
                    <a:pt x="1775174" y="966673"/>
                  </a:cubicBezTo>
                  <a:lnTo>
                    <a:pt x="2214583" y="966673"/>
                  </a:lnTo>
                  <a:lnTo>
                    <a:pt x="2214583" y="1933346"/>
                  </a:lnTo>
                  <a:lnTo>
                    <a:pt x="1247910" y="1933346"/>
                  </a:lnTo>
                  <a:lnTo>
                    <a:pt x="1247910" y="966673"/>
                  </a:lnTo>
                  <a:close/>
                </a:path>
              </a:pathLst>
            </a:cu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spTree>
    <p:extLst>
      <p:ext uri="{BB962C8B-B14F-4D97-AF65-F5344CB8AC3E}">
        <p14:creationId xmlns:p14="http://schemas.microsoft.com/office/powerpoint/2010/main" val="328681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val 67">
            <a:extLst>
              <a:ext uri="{FF2B5EF4-FFF2-40B4-BE49-F238E27FC236}">
                <a16:creationId xmlns:a16="http://schemas.microsoft.com/office/drawing/2014/main" id="{A8FEF058-A571-4FA2-9C11-9D0AFF35D14D}"/>
              </a:ext>
            </a:extLst>
          </p:cNvPr>
          <p:cNvSpPr/>
          <p:nvPr/>
        </p:nvSpPr>
        <p:spPr>
          <a:xfrm>
            <a:off x="-1445365" y="2869342"/>
            <a:ext cx="2947258" cy="294725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9" name="Oval 68">
            <a:extLst>
              <a:ext uri="{FF2B5EF4-FFF2-40B4-BE49-F238E27FC236}">
                <a16:creationId xmlns:a16="http://schemas.microsoft.com/office/drawing/2014/main" id="{26196972-975A-4519-A1A0-1C66B85BCD11}"/>
              </a:ext>
            </a:extLst>
          </p:cNvPr>
          <p:cNvSpPr/>
          <p:nvPr/>
        </p:nvSpPr>
        <p:spPr>
          <a:xfrm>
            <a:off x="3684264" y="3972163"/>
            <a:ext cx="4120032" cy="412003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id="{FB166E39-C645-488C-A522-F8C7AD8184F1}"/>
              </a:ext>
            </a:extLst>
          </p:cNvPr>
          <p:cNvSpPr/>
          <p:nvPr/>
        </p:nvSpPr>
        <p:spPr>
          <a:xfrm>
            <a:off x="695661" y="1275632"/>
            <a:ext cx="1368706" cy="136870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DC01FD16-C89F-4618-8F22-DD546E5E00C2}"/>
              </a:ext>
            </a:extLst>
          </p:cNvPr>
          <p:cNvSpPr/>
          <p:nvPr/>
        </p:nvSpPr>
        <p:spPr>
          <a:xfrm>
            <a:off x="6343230" y="1276212"/>
            <a:ext cx="1905928" cy="19059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72" name="Oval 71">
            <a:extLst>
              <a:ext uri="{FF2B5EF4-FFF2-40B4-BE49-F238E27FC236}">
                <a16:creationId xmlns:a16="http://schemas.microsoft.com/office/drawing/2014/main" id="{E1BBCB9C-E3CF-439D-A263-0D27DC356759}"/>
              </a:ext>
            </a:extLst>
          </p:cNvPr>
          <p:cNvSpPr/>
          <p:nvPr/>
        </p:nvSpPr>
        <p:spPr>
          <a:xfrm>
            <a:off x="8085482" y="3387774"/>
            <a:ext cx="7173612" cy="717361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 name="2. Slide Title">
            <a:extLst>
              <a:ext uri="{FF2B5EF4-FFF2-40B4-BE49-F238E27FC236}">
                <a16:creationId xmlns:a16="http://schemas.microsoft.com/office/drawing/2014/main" id="{C2D7F627-42E6-40BF-B303-273F322A1994}"/>
              </a:ext>
            </a:extLst>
          </p:cNvPr>
          <p:cNvSpPr>
            <a:spLocks noGrp="1"/>
          </p:cNvSpPr>
          <p:nvPr>
            <p:ph type="title"/>
            <p:custDataLst>
              <p:tags r:id="rId2"/>
            </p:custDataLst>
          </p:nvPr>
        </p:nvSpPr>
        <p:spPr>
          <a:xfrm>
            <a:off x="554736" y="41958"/>
            <a:ext cx="11082528"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buClr>
                <a:srgbClr val="000000"/>
              </a:buClr>
            </a:pPr>
            <a:r>
              <a:rPr lang="en-US" sz="2800" dirty="0"/>
              <a:t>The Austin region’s life sciences industry can build on existing strengths in tech and computational sciences</a:t>
            </a:r>
          </a:p>
        </p:txBody>
      </p:sp>
      <p:sp>
        <p:nvSpPr>
          <p:cNvPr id="52" name="Rectangle 6">
            <a:extLst>
              <a:ext uri="{FF2B5EF4-FFF2-40B4-BE49-F238E27FC236}">
                <a16:creationId xmlns:a16="http://schemas.microsoft.com/office/drawing/2014/main" id="{FC29CB19-03C9-4C0E-A233-875F65416202}"/>
              </a:ext>
            </a:extLst>
          </p:cNvPr>
          <p:cNvSpPr txBox="1">
            <a:spLocks/>
          </p:cNvSpPr>
          <p:nvPr/>
        </p:nvSpPr>
        <p:spPr>
          <a:xfrm>
            <a:off x="2265843" y="1267487"/>
            <a:ext cx="2947258" cy="138499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0" defTabSz="685145">
              <a:buClr>
                <a:srgbClr val="FFFFFF"/>
              </a:buClr>
              <a:defRPr/>
            </a:pPr>
            <a:r>
              <a:rPr lang="en-US" altLang="ko-KR" b="1" dirty="0">
                <a:solidFill>
                  <a:schemeClr val="accent1"/>
                </a:solidFill>
                <a:ea typeface="Arial Unicode MS"/>
                <a:cs typeface="Arial Unicode MS"/>
              </a:rPr>
              <a:t>The Austin region has </a:t>
            </a:r>
            <a:r>
              <a:rPr lang="en-US" altLang="ko-KR" dirty="0">
                <a:ea typeface="Arial Unicode MS"/>
                <a:cs typeface="Arial Unicode MS"/>
              </a:rPr>
              <a:t>highest specialization in technology and analytics among other clusters</a:t>
            </a:r>
            <a:r>
              <a:rPr lang="en-US" altLang="ko-KR" baseline="30000" dirty="0">
                <a:ea typeface="Arial Unicode MS"/>
                <a:cs typeface="Arial Unicode MS"/>
              </a:rPr>
              <a:t>1</a:t>
            </a:r>
            <a:r>
              <a:rPr lang="en-US" altLang="ko-KR" dirty="0">
                <a:ea typeface="Arial Unicode MS"/>
                <a:cs typeface="Arial Unicode MS"/>
              </a:rPr>
              <a:t> with synergies with life sciences</a:t>
            </a:r>
            <a:endParaRPr lang="en-US" altLang="ko-KR" b="1" dirty="0">
              <a:ea typeface="Arial Unicode MS"/>
              <a:cs typeface="Arial Unicode MS"/>
            </a:endParaRPr>
          </a:p>
        </p:txBody>
      </p:sp>
      <p:sp>
        <p:nvSpPr>
          <p:cNvPr id="53" name="Rectangle 6">
            <a:extLst>
              <a:ext uri="{FF2B5EF4-FFF2-40B4-BE49-F238E27FC236}">
                <a16:creationId xmlns:a16="http://schemas.microsoft.com/office/drawing/2014/main" id="{D97401DB-4E84-4CD0-8187-6F2E33021C39}"/>
              </a:ext>
            </a:extLst>
          </p:cNvPr>
          <p:cNvSpPr txBox="1">
            <a:spLocks/>
          </p:cNvSpPr>
          <p:nvPr/>
        </p:nvSpPr>
        <p:spPr>
          <a:xfrm>
            <a:off x="1731728" y="3511975"/>
            <a:ext cx="1901182" cy="166199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685145" rtl="0" eaLnBrk="1" fontAlgn="auto" latinLnBrk="0" hangingPunct="1">
              <a:lnSpc>
                <a:spcPct val="100000"/>
              </a:lnSpc>
              <a:spcBef>
                <a:spcPts val="0"/>
              </a:spcBef>
              <a:spcAft>
                <a:spcPts val="0"/>
              </a:spcAft>
              <a:buClr>
                <a:srgbClr val="FFFFFF"/>
              </a:buClr>
              <a:buSzTx/>
              <a:buFontTx/>
              <a:buNone/>
              <a:tabLst/>
              <a:defRPr/>
            </a:pPr>
            <a:r>
              <a:rPr lang="en-US" altLang="ko-KR" dirty="0">
                <a:latin typeface="+mj-lt"/>
                <a:ea typeface="Arial Unicode MS"/>
                <a:cs typeface="Arial Unicode MS"/>
              </a:rPr>
              <a:t>The Austin region has </a:t>
            </a:r>
            <a:r>
              <a:rPr lang="en-US" altLang="ko-KR" b="1" dirty="0">
                <a:solidFill>
                  <a:schemeClr val="accent1"/>
                </a:solidFill>
                <a:latin typeface="+mj-lt"/>
                <a:ea typeface="Arial Unicode MS"/>
                <a:cs typeface="Arial Unicode MS"/>
              </a:rPr>
              <a:t>2x the talent concentration</a:t>
            </a:r>
            <a:r>
              <a:rPr lang="en-US" altLang="ko-KR" dirty="0">
                <a:solidFill>
                  <a:schemeClr val="accent1"/>
                </a:solidFill>
                <a:latin typeface="+mj-lt"/>
                <a:ea typeface="Arial Unicode MS"/>
                <a:cs typeface="Arial Unicode MS"/>
              </a:rPr>
              <a:t> </a:t>
            </a:r>
            <a:r>
              <a:rPr lang="en-US" altLang="ko-KR" dirty="0">
                <a:latin typeface="+mj-lt"/>
                <a:ea typeface="Arial Unicode MS"/>
                <a:cs typeface="Arial Unicode MS"/>
              </a:rPr>
              <a:t>of software engineers than the average US city</a:t>
            </a:r>
            <a:endParaRPr kumimoji="0" lang="en-US" altLang="ko-KR" sz="1800" i="0" u="none" strike="noStrike" kern="1200" cap="none" spc="0" normalizeH="0" noProof="0" dirty="0">
              <a:ln>
                <a:noFill/>
              </a:ln>
              <a:effectLst/>
              <a:uLnTx/>
              <a:uFillTx/>
              <a:latin typeface="+mj-lt"/>
              <a:ea typeface="Arial Unicode MS"/>
              <a:cs typeface="Arial Unicode MS"/>
            </a:endParaRPr>
          </a:p>
        </p:txBody>
      </p:sp>
      <p:sp>
        <p:nvSpPr>
          <p:cNvPr id="54" name="Rectangle 6">
            <a:extLst>
              <a:ext uri="{FF2B5EF4-FFF2-40B4-BE49-F238E27FC236}">
                <a16:creationId xmlns:a16="http://schemas.microsoft.com/office/drawing/2014/main" id="{3E854432-9C86-4D0F-B052-5579894F0666}"/>
              </a:ext>
            </a:extLst>
          </p:cNvPr>
          <p:cNvSpPr txBox="1">
            <a:spLocks/>
          </p:cNvSpPr>
          <p:nvPr/>
        </p:nvSpPr>
        <p:spPr>
          <a:xfrm>
            <a:off x="8475718" y="1274572"/>
            <a:ext cx="3235545" cy="193899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0" defTabSz="685145">
              <a:buClr>
                <a:srgbClr val="FFFFFF"/>
              </a:buClr>
              <a:defRPr/>
            </a:pPr>
            <a:r>
              <a:rPr lang="en-US" altLang="ko-KR" b="1" dirty="0">
                <a:solidFill>
                  <a:schemeClr val="accent1"/>
                </a:solidFill>
                <a:ea typeface="Arial Unicode MS"/>
                <a:cs typeface="Arial Unicode MS"/>
              </a:rPr>
              <a:t>Regional research assets</a:t>
            </a:r>
            <a:r>
              <a:rPr lang="en-US" altLang="ko-KR" dirty="0">
                <a:solidFill>
                  <a:schemeClr val="accent1"/>
                </a:solidFill>
                <a:ea typeface="Arial Unicode MS"/>
                <a:cs typeface="Arial Unicode MS"/>
              </a:rPr>
              <a:t> </a:t>
            </a:r>
            <a:r>
              <a:rPr lang="en-US" altLang="ko-KR" dirty="0">
                <a:ea typeface="Arial Unicode MS"/>
                <a:cs typeface="Arial Unicode MS"/>
              </a:rPr>
              <a:t>include high powered computing at Texas Advanced Computing Center and the Oden Institute collaborating with researchers in certain therapeutic areas (e.g., oncology)</a:t>
            </a:r>
            <a:endParaRPr lang="en-US" altLang="ko-KR" b="1" dirty="0">
              <a:ea typeface="Arial Unicode MS"/>
              <a:cs typeface="Arial Unicode MS"/>
            </a:endParaRPr>
          </a:p>
        </p:txBody>
      </p:sp>
      <p:sp>
        <p:nvSpPr>
          <p:cNvPr id="67" name="Slide Number">
            <a:extLst>
              <a:ext uri="{FF2B5EF4-FFF2-40B4-BE49-F238E27FC236}">
                <a16:creationId xmlns:a16="http://schemas.microsoft.com/office/drawing/2014/main" id="{6EB492DF-F5C5-4518-AEF7-6B7CF77F5006}"/>
              </a:ext>
            </a:extLst>
          </p:cNvPr>
          <p:cNvSpPr>
            <a:spLocks noChangeArrowheads="1"/>
          </p:cNvSpPr>
          <p:nvPr>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0" name="Rectangle 6">
            <a:extLst>
              <a:ext uri="{FF2B5EF4-FFF2-40B4-BE49-F238E27FC236}">
                <a16:creationId xmlns:a16="http://schemas.microsoft.com/office/drawing/2014/main" id="{72E990DB-77F8-47FA-9DC7-8221E87705E8}"/>
              </a:ext>
            </a:extLst>
          </p:cNvPr>
          <p:cNvSpPr txBox="1">
            <a:spLocks/>
          </p:cNvSpPr>
          <p:nvPr/>
        </p:nvSpPr>
        <p:spPr>
          <a:xfrm>
            <a:off x="4154310" y="4880505"/>
            <a:ext cx="3179940" cy="138499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ctr" defTabSz="685145" rtl="0" eaLnBrk="1" fontAlgn="auto" latinLnBrk="0" hangingPunct="1">
              <a:lnSpc>
                <a:spcPct val="100000"/>
              </a:lnSpc>
              <a:spcBef>
                <a:spcPts val="0"/>
              </a:spcBef>
              <a:spcAft>
                <a:spcPts val="0"/>
              </a:spcAft>
              <a:buClr>
                <a:srgbClr val="FFFFFF"/>
              </a:buClr>
              <a:buSzTx/>
              <a:buFontTx/>
              <a:buNone/>
              <a:tabLst/>
              <a:defRPr/>
            </a:pPr>
            <a:r>
              <a:rPr kumimoji="0" lang="en-US" altLang="ko-KR" sz="1800" b="1" i="0" u="none" strike="noStrike" kern="1200" cap="none" spc="0" normalizeH="0" baseline="0" noProof="0" dirty="0">
                <a:ln>
                  <a:noFill/>
                </a:ln>
                <a:solidFill>
                  <a:schemeClr val="bg1"/>
                </a:solidFill>
                <a:effectLst/>
                <a:uLnTx/>
                <a:uFillTx/>
                <a:latin typeface="+mj-lt"/>
                <a:ea typeface="Arial Unicode MS"/>
                <a:cs typeface="Arial Unicode MS"/>
              </a:rPr>
              <a:t>Strong network of anchors </a:t>
            </a:r>
            <a:r>
              <a:rPr kumimoji="0" lang="en-US" altLang="ko-KR" sz="1800" i="0" u="none" strike="noStrike" kern="1200" cap="none" spc="0" normalizeH="0" baseline="0" noProof="0" dirty="0">
                <a:ln>
                  <a:noFill/>
                </a:ln>
                <a:solidFill>
                  <a:schemeClr val="bg1"/>
                </a:solidFill>
                <a:effectLst/>
                <a:uLnTx/>
                <a:uFillTx/>
                <a:latin typeface="+mj-lt"/>
                <a:ea typeface="Arial Unicode MS"/>
                <a:cs typeface="Arial Unicode MS"/>
              </a:rPr>
              <a:t>including 9 of the 10 highest-revenue</a:t>
            </a:r>
            <a:r>
              <a:rPr kumimoji="0" lang="en-US" altLang="ko-KR" sz="1800" i="0" u="none" strike="noStrike" kern="1200" cap="none" spc="0" normalizeH="0" noProof="0" dirty="0">
                <a:ln>
                  <a:noFill/>
                </a:ln>
                <a:solidFill>
                  <a:schemeClr val="bg1"/>
                </a:solidFill>
                <a:effectLst/>
                <a:uLnTx/>
                <a:uFillTx/>
                <a:latin typeface="+mj-lt"/>
                <a:ea typeface="Arial Unicode MS"/>
                <a:cs typeface="Arial Unicode MS"/>
              </a:rPr>
              <a:t> US tech companies which have emerging life sciences applications</a:t>
            </a:r>
            <a:endParaRPr kumimoji="0" lang="en-US" altLang="ko-KR" sz="1800" b="1" i="0" u="none" strike="noStrike" kern="1200" cap="none" spc="0" normalizeH="0" baseline="0" noProof="0" dirty="0">
              <a:ln>
                <a:noFill/>
              </a:ln>
              <a:solidFill>
                <a:schemeClr val="bg1"/>
              </a:solidFill>
              <a:effectLst/>
              <a:uLnTx/>
              <a:uFillTx/>
              <a:latin typeface="+mj-lt"/>
              <a:ea typeface="Arial Unicode MS"/>
              <a:cs typeface="Arial Unicode MS"/>
            </a:endParaRPr>
          </a:p>
        </p:txBody>
      </p:sp>
      <p:sp>
        <p:nvSpPr>
          <p:cNvPr id="51" name="Rectangle 6">
            <a:extLst>
              <a:ext uri="{FF2B5EF4-FFF2-40B4-BE49-F238E27FC236}">
                <a16:creationId xmlns:a16="http://schemas.microsoft.com/office/drawing/2014/main" id="{26BF9443-D657-4D5C-91CD-4214D3570E6E}"/>
              </a:ext>
            </a:extLst>
          </p:cNvPr>
          <p:cNvSpPr txBox="1">
            <a:spLocks/>
          </p:cNvSpPr>
          <p:nvPr/>
        </p:nvSpPr>
        <p:spPr>
          <a:xfrm>
            <a:off x="9496627" y="4258732"/>
            <a:ext cx="2474774" cy="193899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ctr" defTabSz="685145" rtl="0" eaLnBrk="1" fontAlgn="auto" latinLnBrk="0" hangingPunct="1">
              <a:lnSpc>
                <a:spcPct val="100000"/>
              </a:lnSpc>
              <a:spcBef>
                <a:spcPts val="0"/>
              </a:spcBef>
              <a:spcAft>
                <a:spcPts val="0"/>
              </a:spcAft>
              <a:buClr>
                <a:srgbClr val="FFFFFF"/>
              </a:buClr>
              <a:buSzTx/>
              <a:buFontTx/>
              <a:buNone/>
              <a:tabLst/>
              <a:defRPr/>
            </a:pPr>
            <a:r>
              <a:rPr kumimoji="0" lang="en-US" altLang="ko-KR" sz="1800" b="1" i="0" u="none" strike="noStrike" kern="1200" cap="none" spc="0" normalizeH="0" baseline="0" noProof="0" dirty="0">
                <a:ln>
                  <a:noFill/>
                </a:ln>
                <a:solidFill>
                  <a:schemeClr val="bg1"/>
                </a:solidFill>
                <a:effectLst/>
                <a:uLnTx/>
                <a:uFillTx/>
                <a:latin typeface="+mj-lt"/>
                <a:ea typeface="Arial Unicode MS"/>
                <a:cs typeface="Arial Unicode MS"/>
              </a:rPr>
              <a:t>“AI and medicine is perhaps the most attractive new investment opportunity I’ve seen”</a:t>
            </a:r>
          </a:p>
          <a:p>
            <a:pPr marL="0" marR="0" lvl="0" indent="0" algn="ctr" defTabSz="685145" rtl="0" eaLnBrk="1" fontAlgn="auto" latinLnBrk="0" hangingPunct="1">
              <a:lnSpc>
                <a:spcPct val="100000"/>
              </a:lnSpc>
              <a:spcBef>
                <a:spcPts val="0"/>
              </a:spcBef>
              <a:spcAft>
                <a:spcPts val="0"/>
              </a:spcAft>
              <a:buClr>
                <a:srgbClr val="FFFFFF"/>
              </a:buClr>
              <a:buSzTx/>
              <a:buFontTx/>
              <a:buNone/>
              <a:tabLst/>
              <a:defRPr/>
            </a:pPr>
            <a:r>
              <a:rPr lang="en-US" altLang="ko-KR" b="1" dirty="0">
                <a:solidFill>
                  <a:schemeClr val="bg1"/>
                </a:solidFill>
                <a:latin typeface="+mj-lt"/>
                <a:ea typeface="Arial Unicode MS"/>
                <a:cs typeface="Arial Unicode MS"/>
              </a:rPr>
              <a:t>- </a:t>
            </a:r>
            <a:r>
              <a:rPr lang="en-US" altLang="ko-KR" dirty="0">
                <a:solidFill>
                  <a:schemeClr val="bg1"/>
                </a:solidFill>
                <a:latin typeface="+mj-lt"/>
                <a:ea typeface="Arial Unicode MS"/>
                <a:cs typeface="Arial Unicode MS"/>
              </a:rPr>
              <a:t>Jim Breyer, venture capitalist</a:t>
            </a:r>
            <a:endParaRPr kumimoji="0" lang="en-US" altLang="ko-KR" sz="1800" i="0" u="none" strike="noStrike" kern="1200" cap="none" spc="0" normalizeH="0" baseline="0" noProof="0" dirty="0">
              <a:ln>
                <a:noFill/>
              </a:ln>
              <a:solidFill>
                <a:schemeClr val="bg1"/>
              </a:solidFill>
              <a:effectLst/>
              <a:uLnTx/>
              <a:uFillTx/>
              <a:latin typeface="+mj-lt"/>
              <a:ea typeface="Arial Unicode MS"/>
              <a:cs typeface="Arial Unicode MS"/>
            </a:endParaRPr>
          </a:p>
        </p:txBody>
      </p:sp>
      <p:sp>
        <p:nvSpPr>
          <p:cNvPr id="13" name="4. Footnote">
            <a:extLst>
              <a:ext uri="{FF2B5EF4-FFF2-40B4-BE49-F238E27FC236}">
                <a16:creationId xmlns:a16="http://schemas.microsoft.com/office/drawing/2014/main" id="{DBB7D55D-D8A6-F3C7-5478-9891081A066E}"/>
              </a:ext>
            </a:extLst>
          </p:cNvPr>
          <p:cNvSpPr txBox="1"/>
          <p:nvPr>
            <p:custDataLst>
              <p:tags r:id="rId4"/>
            </p:custDataLst>
          </p:nvPr>
        </p:nvSpPr>
        <p:spPr>
          <a:xfrm>
            <a:off x="1078610" y="6032179"/>
            <a:ext cx="2318102"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Specialization measures how concentrated an industry cluster is in a given region compared to the nation. Based on 2022 employment.</a:t>
            </a:r>
          </a:p>
        </p:txBody>
      </p:sp>
      <p:sp>
        <p:nvSpPr>
          <p:cNvPr id="14" name="5. Source">
            <a:extLst>
              <a:ext uri="{FF2B5EF4-FFF2-40B4-BE49-F238E27FC236}">
                <a16:creationId xmlns:a16="http://schemas.microsoft.com/office/drawing/2014/main" id="{A2C0D3A4-4EE8-AB4F-074A-6543144B0353}"/>
              </a:ext>
            </a:extLst>
          </p:cNvPr>
          <p:cNvSpPr txBox="1"/>
          <p:nvPr>
            <p:custDataLst>
              <p:tags r:id="rId5"/>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tx2"/>
                </a:solidFill>
              </a:rPr>
              <a:t>Source: </a:t>
            </a:r>
            <a:r>
              <a:rPr lang="en-US" dirty="0" err="1">
                <a:solidFill>
                  <a:schemeClr val="tx2"/>
                </a:solidFill>
              </a:rPr>
              <a:t>Lightcast</a:t>
            </a:r>
            <a:r>
              <a:rPr lang="en-US" dirty="0">
                <a:solidFill>
                  <a:schemeClr val="tx2"/>
                </a:solidFill>
              </a:rPr>
              <a:t>, press search</a:t>
            </a:r>
          </a:p>
        </p:txBody>
      </p:sp>
      <p:pic>
        <p:nvPicPr>
          <p:cNvPr id="4" name="CustomIcon">
            <a:extLst>
              <a:ext uri="{FF2B5EF4-FFF2-40B4-BE49-F238E27FC236}">
                <a16:creationId xmlns:a16="http://schemas.microsoft.com/office/drawing/2014/main" id="{001857E4-0E9F-492D-D6D1-8D581479FD38}"/>
              </a:ext>
            </a:extLst>
          </p:cNvPr>
          <p:cNvPicPr>
            <a:picLocks noChangeAspect="1"/>
          </p:cNvPicPr>
          <p:nvPr>
            <p:custDataLst>
              <p:tags r:id="rId6"/>
            </p:custDataLst>
          </p:nvPr>
        </p:nvPicPr>
        <p:blipFill>
          <a:blip r:embed="rId11">
            <a:extLst>
              <a:ext uri="{96DAC541-7B7A-43D3-8B79-37D633B846F1}">
                <asvg:svgBlip xmlns:asvg="http://schemas.microsoft.com/office/drawing/2016/SVG/main" r:embed="rId12"/>
              </a:ext>
            </a:extLst>
          </a:blip>
          <a:stretch>
            <a:fillRect/>
          </a:stretch>
        </p:blipFill>
        <p:spPr>
          <a:xfrm>
            <a:off x="1040808" y="1637622"/>
            <a:ext cx="609600" cy="609600"/>
          </a:xfrm>
          <a:prstGeom prst="rect">
            <a:avLst/>
          </a:prstGeom>
        </p:spPr>
      </p:pic>
      <p:pic>
        <p:nvPicPr>
          <p:cNvPr id="8" name="CustomIcon">
            <a:extLst>
              <a:ext uri="{FF2B5EF4-FFF2-40B4-BE49-F238E27FC236}">
                <a16:creationId xmlns:a16="http://schemas.microsoft.com/office/drawing/2014/main" id="{66BB7D97-13F3-04B0-B2D6-B46741452908}"/>
              </a:ext>
            </a:extLst>
          </p:cNvPr>
          <p:cNvPicPr>
            <a:picLocks noChangeAspect="1"/>
          </p:cNvPicPr>
          <p:nvPr>
            <p:custDataLst>
              <p:tags r:id="rId7"/>
            </p:custDataLst>
          </p:nvPr>
        </p:nvPicPr>
        <p:blipFill>
          <a:blip r:embed="rId13">
            <a:extLst>
              <a:ext uri="{96DAC541-7B7A-43D3-8B79-37D633B846F1}">
                <asvg:svgBlip xmlns:asvg="http://schemas.microsoft.com/office/drawing/2016/SVG/main" r:embed="rId14"/>
              </a:ext>
            </a:extLst>
          </a:blip>
          <a:stretch>
            <a:fillRect/>
          </a:stretch>
        </p:blipFill>
        <p:spPr>
          <a:xfrm>
            <a:off x="6991004" y="1926633"/>
            <a:ext cx="609600" cy="609600"/>
          </a:xfrm>
          <a:prstGeom prst="rect">
            <a:avLst/>
          </a:prstGeom>
        </p:spPr>
      </p:pic>
      <p:pic>
        <p:nvPicPr>
          <p:cNvPr id="10" name="CustomIcon">
            <a:extLst>
              <a:ext uri="{FF2B5EF4-FFF2-40B4-BE49-F238E27FC236}">
                <a16:creationId xmlns:a16="http://schemas.microsoft.com/office/drawing/2014/main" id="{5629E5E2-2136-0D85-61E3-9C5672603181}"/>
              </a:ext>
            </a:extLst>
          </p:cNvPr>
          <p:cNvPicPr>
            <a:picLocks noChangeAspect="1"/>
          </p:cNvPicPr>
          <p:nvPr>
            <p:custDataLst>
              <p:tags r:id="rId8"/>
            </p:custDataLst>
          </p:nvPr>
        </p:nvPicPr>
        <p:blipFill>
          <a:blip r:embed="rId15">
            <a:extLst>
              <a:ext uri="{96DAC541-7B7A-43D3-8B79-37D633B846F1}">
                <asvg:svgBlip xmlns:asvg="http://schemas.microsoft.com/office/drawing/2016/SVG/main" r:embed="rId16"/>
              </a:ext>
            </a:extLst>
          </a:blip>
          <a:stretch>
            <a:fillRect/>
          </a:stretch>
        </p:blipFill>
        <p:spPr>
          <a:xfrm>
            <a:off x="587493" y="4038171"/>
            <a:ext cx="609600" cy="609600"/>
          </a:xfrm>
          <a:prstGeom prst="rect">
            <a:avLst/>
          </a:prstGeom>
        </p:spPr>
      </p:pic>
    </p:spTree>
    <p:custDataLst>
      <p:tags r:id="rId1"/>
    </p:custDataLst>
    <p:extLst>
      <p:ext uri="{BB962C8B-B14F-4D97-AF65-F5344CB8AC3E}">
        <p14:creationId xmlns:p14="http://schemas.microsoft.com/office/powerpoint/2010/main" val="68057600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B27A0C7-548C-107D-D2D1-71EE12A24E43}"/>
              </a:ext>
            </a:extLst>
          </p:cNvPr>
          <p:cNvSpPr/>
          <p:nvPr/>
        </p:nvSpPr>
        <p:spPr>
          <a:xfrm>
            <a:off x="499421" y="2639782"/>
            <a:ext cx="7147560" cy="3551577"/>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6" name="Rectangle 45">
            <a:extLst>
              <a:ext uri="{FF2B5EF4-FFF2-40B4-BE49-F238E27FC236}">
                <a16:creationId xmlns:a16="http://schemas.microsoft.com/office/drawing/2014/main" id="{1A9C494D-203C-C444-C004-CFE9E5F7FE33}"/>
              </a:ext>
            </a:extLst>
          </p:cNvPr>
          <p:cNvSpPr/>
          <p:nvPr/>
        </p:nvSpPr>
        <p:spPr>
          <a:xfrm>
            <a:off x="7914752" y="1923358"/>
            <a:ext cx="3631379" cy="1962077"/>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 name="2. Slide Title">
            <a:extLst>
              <a:ext uri="{FF2B5EF4-FFF2-40B4-BE49-F238E27FC236}">
                <a16:creationId xmlns:a16="http://schemas.microsoft.com/office/drawing/2014/main" id="{71184754-DEDE-0B75-4A5C-0F24531E2269}"/>
              </a:ext>
            </a:extLst>
          </p:cNvPr>
          <p:cNvSpPr>
            <a:spLocks noGrp="1"/>
          </p:cNvSpPr>
          <p:nvPr>
            <p:ph type="title"/>
            <p:custDataLst>
              <p:tags r:id="rId1"/>
            </p:custDataLst>
          </p:nvPr>
        </p:nvSpPr>
        <p:spPr/>
        <p:txBody>
          <a:bodyPr vert="horz"/>
          <a:lstStyle/>
          <a:p>
            <a:r>
              <a:rPr lang="en-US" dirty="0"/>
              <a:t>The Austin region has a deep talent pool</a:t>
            </a:r>
          </a:p>
        </p:txBody>
      </p:sp>
      <p:sp>
        <p:nvSpPr>
          <p:cNvPr id="12" name="TextBox 11">
            <a:extLst>
              <a:ext uri="{FF2B5EF4-FFF2-40B4-BE49-F238E27FC236}">
                <a16:creationId xmlns:a16="http://schemas.microsoft.com/office/drawing/2014/main" id="{3017D98C-B3B9-F7B7-73D8-BF24795DB35E}"/>
              </a:ext>
            </a:extLst>
          </p:cNvPr>
          <p:cNvSpPr txBox="1">
            <a:spLocks/>
          </p:cNvSpPr>
          <p:nvPr/>
        </p:nvSpPr>
        <p:spPr>
          <a:xfrm>
            <a:off x="547687" y="1219403"/>
            <a:ext cx="66681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536575"/>
            <a:r>
              <a:rPr lang="en-US" b="1" dirty="0">
                <a:solidFill>
                  <a:schemeClr val="accent1"/>
                </a:solidFill>
              </a:rPr>
              <a:t>Companies have access to existing talent in the region</a:t>
            </a:r>
          </a:p>
        </p:txBody>
      </p:sp>
      <p:grpSp>
        <p:nvGrpSpPr>
          <p:cNvPr id="20" name="CustomIcon">
            <a:extLst>
              <a:ext uri="{FF2B5EF4-FFF2-40B4-BE49-F238E27FC236}">
                <a16:creationId xmlns:a16="http://schemas.microsoft.com/office/drawing/2014/main" id="{186F32D2-9691-5751-8698-9AB7D55BB87F}"/>
              </a:ext>
            </a:extLst>
          </p:cNvPr>
          <p:cNvGrpSpPr>
            <a:grpSpLocks noChangeAspect="1"/>
          </p:cNvGrpSpPr>
          <p:nvPr>
            <p:custDataLst>
              <p:tags r:id="rId2"/>
            </p:custDataLst>
          </p:nvPr>
        </p:nvGrpSpPr>
        <p:grpSpPr>
          <a:xfrm>
            <a:off x="519078" y="994911"/>
            <a:ext cx="439263" cy="448982"/>
            <a:chOff x="-205105" y="-205105"/>
            <a:chExt cx="1019810" cy="1019810"/>
          </a:xfrm>
        </p:grpSpPr>
        <p:sp>
          <p:nvSpPr>
            <p:cNvPr id="17" name="Oval 16">
              <a:extLst>
                <a:ext uri="{FF2B5EF4-FFF2-40B4-BE49-F238E27FC236}">
                  <a16:creationId xmlns:a16="http://schemas.microsoft.com/office/drawing/2014/main" id="{C49B4C8C-EB84-F97D-37B5-B916BD096B8F}"/>
                </a:ext>
              </a:extLst>
            </p:cNvPr>
            <p:cNvSpPr>
              <a:spLocks noChangeAspect="1"/>
            </p:cNvSpPr>
            <p:nvPr/>
          </p:nvSpPr>
          <p:spPr>
            <a:xfrm>
              <a:off x="-205105" y="-205105"/>
              <a:ext cx="1019810" cy="101981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9" name="Graphic 18">
              <a:extLst>
                <a:ext uri="{FF2B5EF4-FFF2-40B4-BE49-F238E27FC236}">
                  <a16:creationId xmlns:a16="http://schemas.microsoft.com/office/drawing/2014/main" id="{B25C5EDF-32CA-A80A-6721-DD0FF3D6A2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0" y="0"/>
              <a:ext cx="609600" cy="609600"/>
            </a:xfrm>
            <a:prstGeom prst="rect">
              <a:avLst/>
            </a:prstGeom>
          </p:spPr>
        </p:pic>
      </p:grpSp>
      <p:pic>
        <p:nvPicPr>
          <p:cNvPr id="31" name="Picture 26" descr="St. Edward's University in Austin, Texas">
            <a:extLst>
              <a:ext uri="{FF2B5EF4-FFF2-40B4-BE49-F238E27FC236}">
                <a16:creationId xmlns:a16="http://schemas.microsoft.com/office/drawing/2014/main" id="{1329A919-345B-BD74-B3CC-6B2391553118}"/>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27860" t="16890" r="28170" b="17725"/>
          <a:stretch/>
        </p:blipFill>
        <p:spPr bwMode="auto">
          <a:xfrm>
            <a:off x="8225075" y="4524164"/>
            <a:ext cx="770469" cy="4467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descr="Concordia University Texas - Wikipedia">
            <a:extLst>
              <a:ext uri="{FF2B5EF4-FFF2-40B4-BE49-F238E27FC236}">
                <a16:creationId xmlns:a16="http://schemas.microsoft.com/office/drawing/2014/main" id="{694CCB5A-117B-8CDF-3950-22B5F6BE8526}"/>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20285" t="22314" r="20165" b="22562"/>
          <a:stretch/>
        </p:blipFill>
        <p:spPr bwMode="auto">
          <a:xfrm>
            <a:off x="8552451" y="5440513"/>
            <a:ext cx="803014" cy="43635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Identity • Southwestern University">
            <a:extLst>
              <a:ext uri="{FF2B5EF4-FFF2-40B4-BE49-F238E27FC236}">
                <a16:creationId xmlns:a16="http://schemas.microsoft.com/office/drawing/2014/main" id="{02C6964D-E3EC-ACC1-F816-8A5BF0A64FD0}"/>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16186" y="4556951"/>
            <a:ext cx="591823" cy="3812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ACC Logo Usage &amp; Technical Requirements ...">
            <a:extLst>
              <a:ext uri="{FF2B5EF4-FFF2-40B4-BE49-F238E27FC236}">
                <a16:creationId xmlns:a16="http://schemas.microsoft.com/office/drawing/2014/main" id="{F31C76F6-EE70-06A7-0E50-3BC8F59A412F}"/>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28652" y="4620419"/>
            <a:ext cx="782723" cy="2542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8" descr="Austin Campus">
            <a:extLst>
              <a:ext uri="{FF2B5EF4-FFF2-40B4-BE49-F238E27FC236}">
                <a16:creationId xmlns:a16="http://schemas.microsoft.com/office/drawing/2014/main" id="{E8A33E1C-B3DC-56ED-AB86-FE39FA14CEAC}"/>
              </a:ext>
            </a:extLst>
          </p:cNvPr>
          <p:cNvPicPr>
            <a:picLocks noChangeAspect="1" noChangeArrowheads="1"/>
          </p:cNvPicPr>
          <p:nvPr/>
        </p:nvPicPr>
        <p:blipFill>
          <a:blip r:embed="rId1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333951" y="5434221"/>
            <a:ext cx="932400" cy="4489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3685C9C-8FB4-8797-A4DE-2B0B1E00F5EE}"/>
              </a:ext>
            </a:extLst>
          </p:cNvPr>
          <p:cNvSpPr txBox="1">
            <a:spLocks/>
          </p:cNvSpPr>
          <p:nvPr/>
        </p:nvSpPr>
        <p:spPr>
          <a:xfrm>
            <a:off x="7992688" y="966092"/>
            <a:ext cx="3304348"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536575"/>
            <a:r>
              <a:rPr lang="en-US" b="1" dirty="0">
                <a:solidFill>
                  <a:schemeClr val="accent1"/>
                </a:solidFill>
              </a:rPr>
              <a:t>The region is attracting talent from across the United States</a:t>
            </a:r>
          </a:p>
        </p:txBody>
      </p:sp>
      <p:grpSp>
        <p:nvGrpSpPr>
          <p:cNvPr id="28" name="CustomIcon">
            <a:extLst>
              <a:ext uri="{FF2B5EF4-FFF2-40B4-BE49-F238E27FC236}">
                <a16:creationId xmlns:a16="http://schemas.microsoft.com/office/drawing/2014/main" id="{3A218094-9070-993B-0B70-DB5660759867}"/>
              </a:ext>
            </a:extLst>
          </p:cNvPr>
          <p:cNvGrpSpPr>
            <a:grpSpLocks noChangeAspect="1"/>
          </p:cNvGrpSpPr>
          <p:nvPr>
            <p:custDataLst>
              <p:tags r:id="rId3"/>
            </p:custDataLst>
          </p:nvPr>
        </p:nvGrpSpPr>
        <p:grpSpPr>
          <a:xfrm>
            <a:off x="7959646" y="987822"/>
            <a:ext cx="448982" cy="448982"/>
            <a:chOff x="-205105" y="-205105"/>
            <a:chExt cx="1019810" cy="1019810"/>
          </a:xfrm>
        </p:grpSpPr>
        <p:sp>
          <p:nvSpPr>
            <p:cNvPr id="25" name="Oval 24">
              <a:extLst>
                <a:ext uri="{FF2B5EF4-FFF2-40B4-BE49-F238E27FC236}">
                  <a16:creationId xmlns:a16="http://schemas.microsoft.com/office/drawing/2014/main" id="{1C9CDA58-C096-5AE2-B9B1-1635486D1183}"/>
                </a:ext>
              </a:extLst>
            </p:cNvPr>
            <p:cNvSpPr>
              <a:spLocks noChangeAspect="1"/>
            </p:cNvSpPr>
            <p:nvPr/>
          </p:nvSpPr>
          <p:spPr>
            <a:xfrm>
              <a:off x="-205105" y="-205105"/>
              <a:ext cx="1019810" cy="101981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7" name="Graphic 26">
              <a:extLst>
                <a:ext uri="{FF2B5EF4-FFF2-40B4-BE49-F238E27FC236}">
                  <a16:creationId xmlns:a16="http://schemas.microsoft.com/office/drawing/2014/main" id="{381F8913-A907-D42F-5B5B-9B9DE872F8D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0"/>
              <a:ext cx="609600" cy="609600"/>
            </a:xfrm>
            <a:prstGeom prst="rect">
              <a:avLst/>
            </a:prstGeom>
          </p:spPr>
        </p:pic>
      </p:grpSp>
      <p:sp>
        <p:nvSpPr>
          <p:cNvPr id="37" name="TextBox 36">
            <a:extLst>
              <a:ext uri="{FF2B5EF4-FFF2-40B4-BE49-F238E27FC236}">
                <a16:creationId xmlns:a16="http://schemas.microsoft.com/office/drawing/2014/main" id="{B1005481-EE6B-40C0-B839-05A18AB0DA3C}"/>
              </a:ext>
            </a:extLst>
          </p:cNvPr>
          <p:cNvSpPr txBox="1">
            <a:spLocks/>
          </p:cNvSpPr>
          <p:nvPr>
            <p:custDataLst>
              <p:tags r:id="rId4"/>
            </p:custDataLst>
          </p:nvPr>
        </p:nvSpPr>
        <p:spPr>
          <a:xfrm>
            <a:off x="7992688" y="1720878"/>
            <a:ext cx="3551801" cy="19620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600"/>
              </a:spcBef>
            </a:pPr>
            <a:r>
              <a:rPr lang="en-US" sz="1500" b="1" dirty="0">
                <a:solidFill>
                  <a:schemeClr val="accent1"/>
                </a:solidFill>
              </a:rPr>
              <a:t>Positive net migration of 19K+ new residents each year</a:t>
            </a:r>
            <a:r>
              <a:rPr lang="en-US" sz="1500" b="1" baseline="30000" dirty="0">
                <a:solidFill>
                  <a:schemeClr val="accent1"/>
                </a:solidFill>
              </a:rPr>
              <a:t>1</a:t>
            </a:r>
            <a:r>
              <a:rPr lang="en-US" sz="1500" b="1" dirty="0"/>
              <a:t> </a:t>
            </a:r>
            <a:r>
              <a:rPr lang="en-US" sz="1500" dirty="0"/>
              <a:t>from across the US, notably from life sciences national leaders such as the Bay Area, NYC, and Boston</a:t>
            </a:r>
          </a:p>
          <a:p>
            <a:pPr lvl="1">
              <a:spcBef>
                <a:spcPts val="600"/>
              </a:spcBef>
            </a:pPr>
            <a:r>
              <a:rPr lang="en-US" sz="1500" b="1" dirty="0">
                <a:solidFill>
                  <a:schemeClr val="accent1"/>
                </a:solidFill>
              </a:rPr>
              <a:t>Highly educated talent</a:t>
            </a:r>
            <a:r>
              <a:rPr lang="en-US" sz="1500" dirty="0">
                <a:solidFill>
                  <a:schemeClr val="accent1"/>
                </a:solidFill>
              </a:rPr>
              <a:t> </a:t>
            </a:r>
            <a:r>
              <a:rPr lang="en-US" sz="1500" dirty="0"/>
              <a:t>is coming to the region, with over ~1/3 of movers to the region having a Bachelor’s degree </a:t>
            </a:r>
            <a:endParaRPr lang="en-US" sz="1500" b="1" dirty="0"/>
          </a:p>
        </p:txBody>
      </p:sp>
      <p:sp>
        <p:nvSpPr>
          <p:cNvPr id="38" name="5. Source">
            <a:extLst>
              <a:ext uri="{FF2B5EF4-FFF2-40B4-BE49-F238E27FC236}">
                <a16:creationId xmlns:a16="http://schemas.microsoft.com/office/drawing/2014/main" id="{9872BAC5-E9E6-57DC-1E11-9F5BA5CE35D6}"/>
              </a:ext>
            </a:extLst>
          </p:cNvPr>
          <p:cNvSpPr txBox="1"/>
          <p:nvPr>
            <p:custDataLst>
              <p:tags r:id="rId5"/>
            </p:custDataLst>
          </p:nvPr>
        </p:nvSpPr>
        <p:spPr>
          <a:xfrm>
            <a:off x="1078610"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pPr>
            <a:r>
              <a:rPr lang="en-US" dirty="0">
                <a:solidFill>
                  <a:schemeClr val="tx2"/>
                </a:solidFill>
              </a:rPr>
              <a:t>Source: United States Census Bureau Job-to-Job Flows, United States Census Bureau ACS S2301 Table, </a:t>
            </a:r>
            <a:r>
              <a:rPr lang="en-US" dirty="0" err="1">
                <a:solidFill>
                  <a:schemeClr val="tx2"/>
                </a:solidFill>
              </a:rPr>
              <a:t>Lightcast</a:t>
            </a:r>
            <a:r>
              <a:rPr lang="en-US" dirty="0">
                <a:solidFill>
                  <a:schemeClr val="tx2"/>
                </a:solidFill>
              </a:rPr>
              <a:t>, web search</a:t>
            </a:r>
          </a:p>
        </p:txBody>
      </p:sp>
      <p:pic>
        <p:nvPicPr>
          <p:cNvPr id="29" name="Picture 20" descr="File:University of Texas at Austin logo ...">
            <a:extLst>
              <a:ext uri="{FF2B5EF4-FFF2-40B4-BE49-F238E27FC236}">
                <a16:creationId xmlns:a16="http://schemas.microsoft.com/office/drawing/2014/main" id="{75B7A233-9DB4-3DC3-2C03-CD90FF1AA74C}"/>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100" y="4100220"/>
            <a:ext cx="826933" cy="2357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Texas State University">
            <a:extLst>
              <a:ext uri="{FF2B5EF4-FFF2-40B4-BE49-F238E27FC236}">
                <a16:creationId xmlns:a16="http://schemas.microsoft.com/office/drawing/2014/main" id="{6B2C5B96-AAB4-0C0B-D046-15893F0A676B}"/>
              </a:ext>
            </a:extLst>
          </p:cNvPr>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t="38022" b="34540"/>
          <a:stretch/>
        </p:blipFill>
        <p:spPr bwMode="auto">
          <a:xfrm>
            <a:off x="8394852" y="5119910"/>
            <a:ext cx="1271444" cy="19968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6" descr="Huston-Tillotson University (Fees &amp; Reviews): Texas, United States">
            <a:extLst>
              <a:ext uri="{FF2B5EF4-FFF2-40B4-BE49-F238E27FC236}">
                <a16:creationId xmlns:a16="http://schemas.microsoft.com/office/drawing/2014/main" id="{FAD70F31-DD12-2EC6-EDE0-8E2F03374217}"/>
              </a:ext>
            </a:extLst>
          </p:cNvPr>
          <p:cNvPicPr>
            <a:picLocks noChangeAspect="1" noChangeArrowheads="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0266574" y="4040550"/>
            <a:ext cx="1110083" cy="355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xas A&amp;M Health Science Center Moves Under Administration Of Texas A&amp;M  University - Texas A&amp;M Today">
            <a:extLst>
              <a:ext uri="{FF2B5EF4-FFF2-40B4-BE49-F238E27FC236}">
                <a16:creationId xmlns:a16="http://schemas.microsoft.com/office/drawing/2014/main" id="{0082981D-D01C-8965-4BAF-1BFE6353EFFB}"/>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62601" y="4987271"/>
            <a:ext cx="720689" cy="464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iche.com ranks TSTC among top 50 community colleges in U.S. | Brownwood  News">
            <a:extLst>
              <a:ext uri="{FF2B5EF4-FFF2-40B4-BE49-F238E27FC236}">
                <a16:creationId xmlns:a16="http://schemas.microsoft.com/office/drawing/2014/main" id="{E954E465-03BB-144D-FFE9-E00D285A2E56}"/>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7872" y="3980675"/>
            <a:ext cx="472686" cy="474796"/>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B9E39115-3088-F17C-2804-296181E9A6D4}"/>
              </a:ext>
            </a:extLst>
          </p:cNvPr>
          <p:cNvSpPr/>
          <p:nvPr/>
        </p:nvSpPr>
        <p:spPr>
          <a:xfrm>
            <a:off x="1140345" y="1533525"/>
            <a:ext cx="6668120" cy="4440409"/>
          </a:xfrm>
          <a:custGeom>
            <a:avLst/>
            <a:gdLst>
              <a:gd name="connsiteX0" fmla="*/ 0 w 6210300"/>
              <a:gd name="connsiteY0" fmla="*/ 0 h 4810125"/>
              <a:gd name="connsiteX1" fmla="*/ 6210300 w 6210300"/>
              <a:gd name="connsiteY1" fmla="*/ 0 h 4810125"/>
              <a:gd name="connsiteX2" fmla="*/ 6210300 w 6210300"/>
              <a:gd name="connsiteY2" fmla="*/ 4810125 h 4810125"/>
            </a:gdLst>
            <a:ahLst/>
            <a:cxnLst>
              <a:cxn ang="0">
                <a:pos x="connsiteX0" y="connsiteY0"/>
              </a:cxn>
              <a:cxn ang="0">
                <a:pos x="connsiteX1" y="connsiteY1"/>
              </a:cxn>
              <a:cxn ang="0">
                <a:pos x="connsiteX2" y="connsiteY2"/>
              </a:cxn>
            </a:cxnLst>
            <a:rect l="l" t="t" r="r" b="b"/>
            <a:pathLst>
              <a:path w="6210300" h="4810125">
                <a:moveTo>
                  <a:pt x="0" y="0"/>
                </a:moveTo>
                <a:lnTo>
                  <a:pt x="6210300" y="0"/>
                </a:lnTo>
                <a:lnTo>
                  <a:pt x="6210300" y="4810125"/>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reyLineSeparatorDefault 50">
            <a:extLst>
              <a:ext uri="{FF2B5EF4-FFF2-40B4-BE49-F238E27FC236}">
                <a16:creationId xmlns:a16="http://schemas.microsoft.com/office/drawing/2014/main" id="{7CD10D35-F1C2-4EA6-D9D7-7C756966BDE0}"/>
              </a:ext>
            </a:extLst>
          </p:cNvPr>
          <p:cNvCxnSpPr>
            <a:cxnSpLocks/>
          </p:cNvCxnSpPr>
          <p:nvPr>
            <p:custDataLst>
              <p:tags r:id="rId6"/>
            </p:custDataLst>
          </p:nvPr>
        </p:nvCxnSpPr>
        <p:spPr>
          <a:xfrm>
            <a:off x="1095375" y="1533525"/>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BF954F2F-7679-8BE0-B40A-7A16980EB69A}"/>
              </a:ext>
            </a:extLst>
          </p:cNvPr>
          <p:cNvSpPr/>
          <p:nvPr/>
        </p:nvSpPr>
        <p:spPr>
          <a:xfrm>
            <a:off x="8644752" y="1528546"/>
            <a:ext cx="3030920" cy="2109498"/>
          </a:xfrm>
          <a:custGeom>
            <a:avLst/>
            <a:gdLst>
              <a:gd name="connsiteX0" fmla="*/ 0 w 6210300"/>
              <a:gd name="connsiteY0" fmla="*/ 0 h 4810125"/>
              <a:gd name="connsiteX1" fmla="*/ 6210300 w 6210300"/>
              <a:gd name="connsiteY1" fmla="*/ 0 h 4810125"/>
              <a:gd name="connsiteX2" fmla="*/ 6210300 w 6210300"/>
              <a:gd name="connsiteY2" fmla="*/ 4810125 h 4810125"/>
            </a:gdLst>
            <a:ahLst/>
            <a:cxnLst>
              <a:cxn ang="0">
                <a:pos x="connsiteX0" y="connsiteY0"/>
              </a:cxn>
              <a:cxn ang="0">
                <a:pos x="connsiteX1" y="connsiteY1"/>
              </a:cxn>
              <a:cxn ang="0">
                <a:pos x="connsiteX2" y="connsiteY2"/>
              </a:cxn>
            </a:cxnLst>
            <a:rect l="l" t="t" r="r" b="b"/>
            <a:pathLst>
              <a:path w="6210300" h="4810125">
                <a:moveTo>
                  <a:pt x="0" y="0"/>
                </a:moveTo>
                <a:lnTo>
                  <a:pt x="6210300" y="0"/>
                </a:lnTo>
                <a:lnTo>
                  <a:pt x="6210300" y="4810125"/>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GreyLineSeparatorDefault 50">
            <a:extLst>
              <a:ext uri="{FF2B5EF4-FFF2-40B4-BE49-F238E27FC236}">
                <a16:creationId xmlns:a16="http://schemas.microsoft.com/office/drawing/2014/main" id="{82EB54CD-397E-7AAE-A898-07D9437BC179}"/>
              </a:ext>
            </a:extLst>
          </p:cNvPr>
          <p:cNvCxnSpPr>
            <a:cxnSpLocks/>
          </p:cNvCxnSpPr>
          <p:nvPr>
            <p:custDataLst>
              <p:tags r:id="rId7"/>
            </p:custDataLst>
          </p:nvPr>
        </p:nvCxnSpPr>
        <p:spPr>
          <a:xfrm>
            <a:off x="8541946" y="1528545"/>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66F8B7-6EC8-A3EB-FABA-F4E3E9BF2BF7}"/>
              </a:ext>
            </a:extLst>
          </p:cNvPr>
          <p:cNvSpPr txBox="1"/>
          <p:nvPr/>
        </p:nvSpPr>
        <p:spPr>
          <a:xfrm>
            <a:off x="607422" y="1694061"/>
            <a:ext cx="7190815" cy="28700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solidFill>
                  <a:schemeClr val="accent1"/>
                </a:solidFill>
              </a:rPr>
              <a:t>Well-educated population base</a:t>
            </a:r>
          </a:p>
          <a:p>
            <a:pPr marL="285750" lvl="1" indent="-285750"/>
            <a:r>
              <a:rPr lang="en-US" b="1" dirty="0">
                <a:solidFill>
                  <a:schemeClr val="accent1"/>
                </a:solidFill>
              </a:rPr>
              <a:t>53% </a:t>
            </a:r>
            <a:r>
              <a:rPr lang="en-US" dirty="0"/>
              <a:t>of the Austin working population have a Bachelor’s degree or higher, and the region has </a:t>
            </a:r>
            <a:r>
              <a:rPr lang="en-US" b="1" dirty="0">
                <a:solidFill>
                  <a:schemeClr val="accent1"/>
                </a:solidFill>
              </a:rPr>
              <a:t>high specialization </a:t>
            </a:r>
            <a:r>
              <a:rPr lang="en-US" dirty="0"/>
              <a:t>in several top life sciences programs, including biology, biochemistry, and microbiological sciences and immunology</a:t>
            </a:r>
          </a:p>
          <a:p>
            <a:pPr marL="285750" lvl="1" indent="-285750">
              <a:spcBef>
                <a:spcPts val="600"/>
              </a:spcBef>
            </a:pPr>
            <a:r>
              <a:rPr lang="en-US" sz="1500" b="1" dirty="0">
                <a:solidFill>
                  <a:schemeClr val="accent1"/>
                </a:solidFill>
              </a:rPr>
              <a:t>Top colleges and universities, </a:t>
            </a:r>
            <a:r>
              <a:rPr lang="en-US" sz="1500" dirty="0"/>
              <a:t>such as</a:t>
            </a:r>
            <a:r>
              <a:rPr lang="en-US" sz="1500" b="1" dirty="0">
                <a:solidFill>
                  <a:schemeClr val="accent1"/>
                </a:solidFill>
              </a:rPr>
              <a:t>:</a:t>
            </a:r>
            <a:r>
              <a:rPr lang="en-US" sz="1500" dirty="0">
                <a:solidFill>
                  <a:schemeClr val="accent1"/>
                </a:solidFill>
              </a:rPr>
              <a:t> </a:t>
            </a:r>
            <a:r>
              <a:rPr lang="en-US" sz="1500" b="1" dirty="0">
                <a:solidFill>
                  <a:schemeClr val="accent1"/>
                </a:solidFill>
              </a:rPr>
              <a:t>University of Texas at Austin</a:t>
            </a:r>
            <a:r>
              <a:rPr lang="en-US" sz="1500" dirty="0"/>
              <a:t>, ranked #9 among national public universities (US News &amp; World Report), </a:t>
            </a:r>
            <a:r>
              <a:rPr lang="en-US" sz="1500" b="1" dirty="0">
                <a:solidFill>
                  <a:schemeClr val="accent1"/>
                </a:solidFill>
              </a:rPr>
              <a:t>Texas State</a:t>
            </a:r>
            <a:r>
              <a:rPr lang="en-US" sz="1500" dirty="0">
                <a:solidFill>
                  <a:schemeClr val="accent1"/>
                </a:solidFill>
              </a:rPr>
              <a:t> </a:t>
            </a:r>
            <a:r>
              <a:rPr lang="en-US" sz="1500" dirty="0"/>
              <a:t>ranked #1 best BSN program in Texas (Nursing Progress)</a:t>
            </a:r>
          </a:p>
          <a:p>
            <a:pPr marL="285750" lvl="1" indent="-285750">
              <a:spcBef>
                <a:spcPts val="600"/>
              </a:spcBef>
            </a:pPr>
            <a:r>
              <a:rPr lang="en-US" sz="1500" b="1" dirty="0">
                <a:solidFill>
                  <a:schemeClr val="accent1"/>
                </a:solidFill>
              </a:rPr>
              <a:t>Strength in two-year universities, </a:t>
            </a:r>
            <a:r>
              <a:rPr lang="en-US" sz="1500" dirty="0"/>
              <a:t>including</a:t>
            </a:r>
            <a:r>
              <a:rPr lang="en-US" sz="1500" b="1" dirty="0">
                <a:solidFill>
                  <a:schemeClr val="accent1"/>
                </a:solidFill>
              </a:rPr>
              <a:t>: Texas State Technical College </a:t>
            </a:r>
            <a:r>
              <a:rPr lang="en-US" sz="1500" dirty="0"/>
              <a:t>ranked #1 in Texas among two-year institutions (Niche.com), </a:t>
            </a:r>
            <a:r>
              <a:rPr lang="en-US" sz="1500" b="1" dirty="0">
                <a:solidFill>
                  <a:schemeClr val="accent1"/>
                </a:solidFill>
              </a:rPr>
              <a:t>Austin Community College</a:t>
            </a:r>
            <a:r>
              <a:rPr lang="en-US" sz="1500" dirty="0"/>
              <a:t> named best Associate Degree in Engineering degree programs nationwide (Intelligent.com) </a:t>
            </a:r>
          </a:p>
        </p:txBody>
      </p:sp>
      <p:sp>
        <p:nvSpPr>
          <p:cNvPr id="7" name="TextBox 6">
            <a:extLst>
              <a:ext uri="{FF2B5EF4-FFF2-40B4-BE49-F238E27FC236}">
                <a16:creationId xmlns:a16="http://schemas.microsoft.com/office/drawing/2014/main" id="{319B2D36-BC17-860D-6264-2289C67F389E}"/>
              </a:ext>
            </a:extLst>
          </p:cNvPr>
          <p:cNvSpPr txBox="1"/>
          <p:nvPr/>
        </p:nvSpPr>
        <p:spPr>
          <a:xfrm>
            <a:off x="595982" y="4675559"/>
            <a:ext cx="7027818" cy="151580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b="1" dirty="0">
                <a:solidFill>
                  <a:schemeClr val="accent1"/>
                </a:solidFill>
              </a:rPr>
              <a:t>Highly skilled life sciences workforce</a:t>
            </a:r>
          </a:p>
          <a:p>
            <a:pPr lvl="1">
              <a:spcBef>
                <a:spcPts val="600"/>
              </a:spcBef>
            </a:pPr>
            <a:r>
              <a:rPr lang="en-US" sz="1500" b="1" dirty="0">
                <a:solidFill>
                  <a:schemeClr val="accent1"/>
                </a:solidFill>
              </a:rPr>
              <a:t>~1,900+ </a:t>
            </a:r>
            <a:r>
              <a:rPr lang="en-US" sz="1500" dirty="0">
                <a:solidFill>
                  <a:schemeClr val="accent1"/>
                </a:solidFill>
              </a:rPr>
              <a:t> </a:t>
            </a:r>
            <a:r>
              <a:rPr lang="en-US" sz="1500" dirty="0"/>
              <a:t>life sciences degree completions from Greater Austin universities in 2022</a:t>
            </a:r>
          </a:p>
          <a:p>
            <a:pPr lvl="1">
              <a:spcBef>
                <a:spcPts val="600"/>
              </a:spcBef>
            </a:pPr>
            <a:r>
              <a:rPr lang="en-US" sz="1500" dirty="0"/>
              <a:t>Roughly </a:t>
            </a:r>
            <a:r>
              <a:rPr lang="en-US" sz="1500" b="1" dirty="0">
                <a:solidFill>
                  <a:schemeClr val="accent1"/>
                </a:solidFill>
              </a:rPr>
              <a:t>1/3</a:t>
            </a:r>
            <a:r>
              <a:rPr lang="en-US" sz="1500" dirty="0"/>
              <a:t> of life sciences graduates stay in the Austin region after graduation</a:t>
            </a:r>
          </a:p>
          <a:p>
            <a:pPr lvl="1">
              <a:spcBef>
                <a:spcPts val="600"/>
              </a:spcBef>
            </a:pPr>
            <a:r>
              <a:rPr lang="en-US" sz="1500" b="1" dirty="0">
                <a:solidFill>
                  <a:schemeClr val="accent1"/>
                </a:solidFill>
              </a:rPr>
              <a:t>Tech-focused life sciences occupations </a:t>
            </a:r>
            <a:r>
              <a:rPr lang="en-US" sz="1500" dirty="0"/>
              <a:t>(e.g., operations research analysts, data scientists) are more 1.5-2x specialized in Greater Austin than the US</a:t>
            </a:r>
          </a:p>
        </p:txBody>
      </p:sp>
      <p:sp>
        <p:nvSpPr>
          <p:cNvPr id="2" name="4. Footnote">
            <a:extLst>
              <a:ext uri="{FF2B5EF4-FFF2-40B4-BE49-F238E27FC236}">
                <a16:creationId xmlns:a16="http://schemas.microsoft.com/office/drawing/2014/main" id="{6C2160D2-EA56-034D-9D93-D4F76D592787}"/>
              </a:ext>
            </a:extLst>
          </p:cNvPr>
          <p:cNvSpPr txBox="1"/>
          <p:nvPr>
            <p:custDataLst>
              <p:tags r:id="rId8"/>
            </p:custDataLst>
          </p:nvPr>
        </p:nvSpPr>
        <p:spPr>
          <a:xfrm>
            <a:off x="1078610"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1.	Reflects average annual net migration from 2017 to 2022 of persons aged 16+ based on job-to-job flows</a:t>
            </a:r>
            <a:endParaRPr lang="en-US" dirty="0"/>
          </a:p>
        </p:txBody>
      </p:sp>
    </p:spTree>
    <p:extLst>
      <p:ext uri="{BB962C8B-B14F-4D97-AF65-F5344CB8AC3E}">
        <p14:creationId xmlns:p14="http://schemas.microsoft.com/office/powerpoint/2010/main" val="289790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43A19D9-179B-388B-E374-909ED6C6F27A}"/>
              </a:ext>
            </a:extLst>
          </p:cNvPr>
          <p:cNvSpPr/>
          <p:nvPr/>
        </p:nvSpPr>
        <p:spPr>
          <a:xfrm>
            <a:off x="7368539" y="3642359"/>
            <a:ext cx="4114801" cy="2331721"/>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6" name="Rectangle 25">
            <a:extLst>
              <a:ext uri="{FF2B5EF4-FFF2-40B4-BE49-F238E27FC236}">
                <a16:creationId xmlns:a16="http://schemas.microsoft.com/office/drawing/2014/main" id="{A2F6DAFD-224D-2242-33B6-EF51666B381A}"/>
              </a:ext>
            </a:extLst>
          </p:cNvPr>
          <p:cNvSpPr/>
          <p:nvPr/>
        </p:nvSpPr>
        <p:spPr>
          <a:xfrm>
            <a:off x="393553" y="3642359"/>
            <a:ext cx="6677808" cy="2331721"/>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7" name="Rectangle 26">
            <a:extLst>
              <a:ext uri="{FF2B5EF4-FFF2-40B4-BE49-F238E27FC236}">
                <a16:creationId xmlns:a16="http://schemas.microsoft.com/office/drawing/2014/main" id="{8EA2299C-321C-4260-390F-7CAAF9D0BF29}"/>
              </a:ext>
            </a:extLst>
          </p:cNvPr>
          <p:cNvSpPr/>
          <p:nvPr/>
        </p:nvSpPr>
        <p:spPr>
          <a:xfrm>
            <a:off x="393553" y="1440179"/>
            <a:ext cx="6677808" cy="2331721"/>
          </a:xfrm>
          <a:prstGeom prst="rect">
            <a:avLst/>
          </a:prstGeom>
          <a:gradFill flip="none" rotWithShape="1">
            <a:gsLst>
              <a:gs pos="0">
                <a:schemeClr val="bg1">
                  <a:lumMod val="95000"/>
                </a:schemeClr>
              </a:gs>
              <a:gs pos="100000">
                <a:schemeClr val="bg1"/>
              </a:gs>
            </a:gsLst>
            <a:lin ang="162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 name="2. Slide Title">
            <a:extLst>
              <a:ext uri="{FF2B5EF4-FFF2-40B4-BE49-F238E27FC236}">
                <a16:creationId xmlns:a16="http://schemas.microsoft.com/office/drawing/2014/main" id="{84E2F125-7BD4-7A28-5565-BD42C45C3EBD}"/>
              </a:ext>
            </a:extLst>
          </p:cNvPr>
          <p:cNvSpPr>
            <a:spLocks noGrp="1"/>
          </p:cNvSpPr>
          <p:nvPr>
            <p:ph type="title"/>
            <p:custDataLst>
              <p:tags r:id="rId1"/>
            </p:custDataLst>
          </p:nvPr>
        </p:nvSpPr>
        <p:spPr/>
        <p:txBody>
          <a:bodyPr vert="horz"/>
          <a:lstStyle/>
          <a:p>
            <a:r>
              <a:rPr lang="en-US" sz="2400" dirty="0"/>
              <a:t>Infrastructure is in place for life sciences innovation</a:t>
            </a:r>
            <a:endParaRPr lang="en-US" dirty="0"/>
          </a:p>
        </p:txBody>
      </p:sp>
      <p:sp>
        <p:nvSpPr>
          <p:cNvPr id="7" name="TextBox 6">
            <a:extLst>
              <a:ext uri="{FF2B5EF4-FFF2-40B4-BE49-F238E27FC236}">
                <a16:creationId xmlns:a16="http://schemas.microsoft.com/office/drawing/2014/main" id="{9A292129-C5F4-F02C-FFDB-AA70109EEBC4}"/>
              </a:ext>
            </a:extLst>
          </p:cNvPr>
          <p:cNvSpPr txBox="1"/>
          <p:nvPr/>
        </p:nvSpPr>
        <p:spPr>
          <a:xfrm>
            <a:off x="554735" y="1015477"/>
            <a:ext cx="830244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solidFill>
                  <a:schemeClr val="accent1"/>
                </a:solidFill>
              </a:rPr>
              <a:t>Research and development is growing</a:t>
            </a:r>
          </a:p>
        </p:txBody>
      </p:sp>
      <p:sp>
        <p:nvSpPr>
          <p:cNvPr id="9" name="TextBox 8">
            <a:extLst>
              <a:ext uri="{FF2B5EF4-FFF2-40B4-BE49-F238E27FC236}">
                <a16:creationId xmlns:a16="http://schemas.microsoft.com/office/drawing/2014/main" id="{CBB78125-CCEE-E091-8AD2-1FA5F933EA07}"/>
              </a:ext>
            </a:extLst>
          </p:cNvPr>
          <p:cNvSpPr txBox="1"/>
          <p:nvPr/>
        </p:nvSpPr>
        <p:spPr>
          <a:xfrm>
            <a:off x="526160" y="1445915"/>
            <a:ext cx="1064515"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400" b="1" dirty="0">
                <a:solidFill>
                  <a:schemeClr val="accent1"/>
                </a:solidFill>
              </a:rPr>
              <a:t>$9.4B</a:t>
            </a:r>
            <a:endParaRPr lang="en-US" b="1" dirty="0">
              <a:solidFill>
                <a:schemeClr val="accent1"/>
              </a:solidFill>
            </a:endParaRPr>
          </a:p>
        </p:txBody>
      </p:sp>
      <p:sp>
        <p:nvSpPr>
          <p:cNvPr id="10" name="TextBox 9">
            <a:extLst>
              <a:ext uri="{FF2B5EF4-FFF2-40B4-BE49-F238E27FC236}">
                <a16:creationId xmlns:a16="http://schemas.microsoft.com/office/drawing/2014/main" id="{6F61D118-370A-838C-BE94-6CD9992E07F6}"/>
              </a:ext>
            </a:extLst>
          </p:cNvPr>
          <p:cNvSpPr txBox="1">
            <a:spLocks/>
          </p:cNvSpPr>
          <p:nvPr/>
        </p:nvSpPr>
        <p:spPr>
          <a:xfrm>
            <a:off x="1509681" y="1445915"/>
            <a:ext cx="5211293" cy="64633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Research and development dollars from businesses in the  Austin region</a:t>
            </a:r>
            <a:r>
              <a:rPr lang="en-US" sz="1400" baseline="30000" dirty="0"/>
              <a:t>1</a:t>
            </a:r>
            <a:r>
              <a:rPr lang="en-US" sz="1400" dirty="0"/>
              <a:t>; academic R&amp;D represents another ~$1B with ~20% currently focused on life sciences  </a:t>
            </a:r>
          </a:p>
        </p:txBody>
      </p:sp>
      <p:sp>
        <p:nvSpPr>
          <p:cNvPr id="11" name="TextBox 10">
            <a:extLst>
              <a:ext uri="{FF2B5EF4-FFF2-40B4-BE49-F238E27FC236}">
                <a16:creationId xmlns:a16="http://schemas.microsoft.com/office/drawing/2014/main" id="{B2F17B58-20B0-340A-7F6F-5B1521E0B242}"/>
              </a:ext>
            </a:extLst>
          </p:cNvPr>
          <p:cNvSpPr txBox="1"/>
          <p:nvPr/>
        </p:nvSpPr>
        <p:spPr>
          <a:xfrm>
            <a:off x="526160" y="2326311"/>
            <a:ext cx="1064515"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400" b="1" dirty="0">
                <a:solidFill>
                  <a:schemeClr val="accent1"/>
                </a:solidFill>
              </a:rPr>
              <a:t>140+</a:t>
            </a:r>
            <a:endParaRPr lang="en-US" b="1" dirty="0">
              <a:solidFill>
                <a:schemeClr val="accent1"/>
              </a:solidFill>
            </a:endParaRPr>
          </a:p>
        </p:txBody>
      </p:sp>
      <p:sp>
        <p:nvSpPr>
          <p:cNvPr id="12" name="TextBox 11">
            <a:extLst>
              <a:ext uri="{FF2B5EF4-FFF2-40B4-BE49-F238E27FC236}">
                <a16:creationId xmlns:a16="http://schemas.microsoft.com/office/drawing/2014/main" id="{03E97B9B-E36C-1A82-9303-93995C6F7997}"/>
              </a:ext>
            </a:extLst>
          </p:cNvPr>
          <p:cNvSpPr txBox="1">
            <a:spLocks/>
          </p:cNvSpPr>
          <p:nvPr/>
        </p:nvSpPr>
        <p:spPr>
          <a:xfrm>
            <a:off x="1509680" y="2326311"/>
            <a:ext cx="5211293" cy="43088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Life sciences patents developed per 1M people in the Austin region, ranking 14</a:t>
            </a:r>
            <a:r>
              <a:rPr lang="en-US" sz="1400" baseline="30000" dirty="0"/>
              <a:t>th</a:t>
            </a:r>
            <a:r>
              <a:rPr lang="en-US" sz="1400" dirty="0"/>
              <a:t> among the top 50 metros (MSAs) in the US</a:t>
            </a:r>
          </a:p>
        </p:txBody>
      </p:sp>
      <p:sp>
        <p:nvSpPr>
          <p:cNvPr id="13" name="TextBox 12">
            <a:extLst>
              <a:ext uri="{FF2B5EF4-FFF2-40B4-BE49-F238E27FC236}">
                <a16:creationId xmlns:a16="http://schemas.microsoft.com/office/drawing/2014/main" id="{6309D3D6-FE54-AC5B-E0F2-7F78DFC6B35F}"/>
              </a:ext>
            </a:extLst>
          </p:cNvPr>
          <p:cNvSpPr txBox="1"/>
          <p:nvPr/>
        </p:nvSpPr>
        <p:spPr>
          <a:xfrm>
            <a:off x="526160" y="2991263"/>
            <a:ext cx="1064515"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400" b="1" dirty="0">
                <a:solidFill>
                  <a:schemeClr val="accent1"/>
                </a:solidFill>
              </a:rPr>
              <a:t>Tier 1</a:t>
            </a:r>
            <a:endParaRPr lang="en-US" b="1" dirty="0">
              <a:solidFill>
                <a:schemeClr val="accent1"/>
              </a:solidFill>
            </a:endParaRPr>
          </a:p>
        </p:txBody>
      </p:sp>
      <p:sp>
        <p:nvSpPr>
          <p:cNvPr id="14" name="TextBox 13">
            <a:extLst>
              <a:ext uri="{FF2B5EF4-FFF2-40B4-BE49-F238E27FC236}">
                <a16:creationId xmlns:a16="http://schemas.microsoft.com/office/drawing/2014/main" id="{B3865E9E-091C-01FD-E4EC-27C6574092DF}"/>
              </a:ext>
            </a:extLst>
          </p:cNvPr>
          <p:cNvSpPr txBox="1">
            <a:spLocks/>
          </p:cNvSpPr>
          <p:nvPr/>
        </p:nvSpPr>
        <p:spPr>
          <a:xfrm>
            <a:off x="1509680" y="2991263"/>
            <a:ext cx="5211293" cy="64633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Research university with UT Austin in Central Austin with top 10 programs in engineering and computer sciences; Texas State recently exceeded $100M in research expenditures in FY22</a:t>
            </a:r>
            <a:r>
              <a:rPr lang="en-US" sz="1400" baseline="30000" dirty="0"/>
              <a:t>2</a:t>
            </a:r>
            <a:r>
              <a:rPr lang="en-US" sz="1400" dirty="0"/>
              <a:t> </a:t>
            </a:r>
          </a:p>
        </p:txBody>
      </p:sp>
      <p:sp>
        <p:nvSpPr>
          <p:cNvPr id="22" name="TextBox 21">
            <a:extLst>
              <a:ext uri="{FF2B5EF4-FFF2-40B4-BE49-F238E27FC236}">
                <a16:creationId xmlns:a16="http://schemas.microsoft.com/office/drawing/2014/main" id="{D7AEC860-068D-0794-D41F-2C4C7DC57235}"/>
              </a:ext>
            </a:extLst>
          </p:cNvPr>
          <p:cNvSpPr txBox="1"/>
          <p:nvPr/>
        </p:nvSpPr>
        <p:spPr>
          <a:xfrm>
            <a:off x="554735" y="3856585"/>
            <a:ext cx="6868724"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solidFill>
                  <a:schemeClr val="accent1"/>
                </a:solidFill>
              </a:rPr>
              <a:t>Funding is abundant with a </a:t>
            </a:r>
            <a:r>
              <a:rPr lang="en-US" b="1" dirty="0">
                <a:solidFill>
                  <a:schemeClr val="accent1"/>
                </a:solidFill>
              </a:rPr>
              <a:t>demonstrated</a:t>
            </a:r>
            <a:r>
              <a:rPr lang="en-US" sz="1400" b="1" dirty="0">
                <a:solidFill>
                  <a:schemeClr val="accent1"/>
                </a:solidFill>
              </a:rPr>
              <a:t> ability to scale innovation</a:t>
            </a:r>
          </a:p>
        </p:txBody>
      </p:sp>
      <p:sp>
        <p:nvSpPr>
          <p:cNvPr id="25" name="TextBox 24">
            <a:extLst>
              <a:ext uri="{FF2B5EF4-FFF2-40B4-BE49-F238E27FC236}">
                <a16:creationId xmlns:a16="http://schemas.microsoft.com/office/drawing/2014/main" id="{71E6AF37-754C-6179-6E11-2AA6A723EA62}"/>
              </a:ext>
            </a:extLst>
          </p:cNvPr>
          <p:cNvSpPr txBox="1"/>
          <p:nvPr/>
        </p:nvSpPr>
        <p:spPr>
          <a:xfrm>
            <a:off x="663569" y="5194087"/>
            <a:ext cx="1840345"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dirty="0"/>
              <a:t>in overall VC dollars per capita amongst the top 50 MSAs</a:t>
            </a:r>
            <a:r>
              <a:rPr lang="en-US" sz="1400" baseline="30000" dirty="0"/>
              <a:t> 3</a:t>
            </a:r>
            <a:r>
              <a:rPr lang="en-US" sz="1400" dirty="0"/>
              <a:t> (2020 – 2022) </a:t>
            </a:r>
          </a:p>
        </p:txBody>
      </p:sp>
      <p:sp>
        <p:nvSpPr>
          <p:cNvPr id="35" name="TrackerNumBlue 35">
            <a:extLst>
              <a:ext uri="{FF2B5EF4-FFF2-40B4-BE49-F238E27FC236}">
                <a16:creationId xmlns:a16="http://schemas.microsoft.com/office/drawing/2014/main" id="{B865B0F0-EA34-C342-337A-2EF5E44082E9}"/>
              </a:ext>
            </a:extLst>
          </p:cNvPr>
          <p:cNvSpPr/>
          <p:nvPr>
            <p:custDataLst>
              <p:tags r:id="rId2"/>
            </p:custDataLst>
          </p:nvPr>
        </p:nvSpPr>
        <p:spPr>
          <a:xfrm>
            <a:off x="1238596" y="4502447"/>
            <a:ext cx="615950" cy="61595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6th</a:t>
            </a:r>
          </a:p>
        </p:txBody>
      </p:sp>
      <p:sp>
        <p:nvSpPr>
          <p:cNvPr id="37" name="TextBox 36">
            <a:extLst>
              <a:ext uri="{FF2B5EF4-FFF2-40B4-BE49-F238E27FC236}">
                <a16:creationId xmlns:a16="http://schemas.microsoft.com/office/drawing/2014/main" id="{B20F2866-C05D-8C29-24F3-7E26523B912F}"/>
              </a:ext>
            </a:extLst>
          </p:cNvPr>
          <p:cNvSpPr txBox="1"/>
          <p:nvPr/>
        </p:nvSpPr>
        <p:spPr>
          <a:xfrm>
            <a:off x="2790474" y="5194087"/>
            <a:ext cx="1652896"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dirty="0"/>
              <a:t>Growth in life sciences VC in Austin between 2018-2023</a:t>
            </a:r>
          </a:p>
        </p:txBody>
      </p:sp>
      <p:sp>
        <p:nvSpPr>
          <p:cNvPr id="38" name="TrackerNumBlue 35">
            <a:extLst>
              <a:ext uri="{FF2B5EF4-FFF2-40B4-BE49-F238E27FC236}">
                <a16:creationId xmlns:a16="http://schemas.microsoft.com/office/drawing/2014/main" id="{C5160F1E-91F3-88A2-F8F6-7184365BA336}"/>
              </a:ext>
            </a:extLst>
          </p:cNvPr>
          <p:cNvSpPr/>
          <p:nvPr>
            <p:custDataLst>
              <p:tags r:id="rId3"/>
            </p:custDataLst>
          </p:nvPr>
        </p:nvSpPr>
        <p:spPr>
          <a:xfrm>
            <a:off x="3308947" y="4502447"/>
            <a:ext cx="615950" cy="61595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137%</a:t>
            </a:r>
          </a:p>
        </p:txBody>
      </p:sp>
      <p:sp>
        <p:nvSpPr>
          <p:cNvPr id="39" name="TextBox 38">
            <a:extLst>
              <a:ext uri="{FF2B5EF4-FFF2-40B4-BE49-F238E27FC236}">
                <a16:creationId xmlns:a16="http://schemas.microsoft.com/office/drawing/2014/main" id="{151EEC1D-F9A8-1678-7898-AA01BF66DFA1}"/>
              </a:ext>
            </a:extLst>
          </p:cNvPr>
          <p:cNvSpPr txBox="1"/>
          <p:nvPr/>
        </p:nvSpPr>
        <p:spPr>
          <a:xfrm>
            <a:off x="4672360" y="5194087"/>
            <a:ext cx="229970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dirty="0"/>
              <a:t>Largest investor city for angel and VC investors funding life sciences startups </a:t>
            </a:r>
          </a:p>
        </p:txBody>
      </p:sp>
      <p:sp>
        <p:nvSpPr>
          <p:cNvPr id="40" name="TrackerNumBlue 35">
            <a:extLst>
              <a:ext uri="{FF2B5EF4-FFF2-40B4-BE49-F238E27FC236}">
                <a16:creationId xmlns:a16="http://schemas.microsoft.com/office/drawing/2014/main" id="{8E30C75B-9C1F-5E1F-A0F1-65E3FA5606E5}"/>
              </a:ext>
            </a:extLst>
          </p:cNvPr>
          <p:cNvSpPr/>
          <p:nvPr>
            <p:custDataLst>
              <p:tags r:id="rId4"/>
            </p:custDataLst>
          </p:nvPr>
        </p:nvSpPr>
        <p:spPr>
          <a:xfrm>
            <a:off x="5514236" y="4502447"/>
            <a:ext cx="615950" cy="61595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15th</a:t>
            </a:r>
          </a:p>
        </p:txBody>
      </p:sp>
      <p:pic>
        <p:nvPicPr>
          <p:cNvPr id="42" name="Picture 44" descr="ACC Bioscience Incubator | Leasable wet ...">
            <a:extLst>
              <a:ext uri="{FF2B5EF4-FFF2-40B4-BE49-F238E27FC236}">
                <a16:creationId xmlns:a16="http://schemas.microsoft.com/office/drawing/2014/main" id="{21F70DB8-17EB-1C9B-D224-D9CBE0E5C703}"/>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2440" y="2284399"/>
            <a:ext cx="1019654" cy="3478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6" descr="Technology Incubator | Austin Chamber ...">
            <a:extLst>
              <a:ext uri="{FF2B5EF4-FFF2-40B4-BE49-F238E27FC236}">
                <a16:creationId xmlns:a16="http://schemas.microsoft.com/office/drawing/2014/main" id="{0D95D8C3-5771-FDC2-260F-1BB8394851A9}"/>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8130" y="1850339"/>
            <a:ext cx="938835" cy="32028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526974F-A6C7-2807-3373-C21E23CEF1D2}"/>
              </a:ext>
            </a:extLst>
          </p:cNvPr>
          <p:cNvSpPr txBox="1"/>
          <p:nvPr/>
        </p:nvSpPr>
        <p:spPr>
          <a:xfrm>
            <a:off x="7539339" y="1506419"/>
            <a:ext cx="1187021"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Incubators</a:t>
            </a:r>
          </a:p>
        </p:txBody>
      </p:sp>
      <p:pic>
        <p:nvPicPr>
          <p:cNvPr id="45" name="Picture 2" descr="Mission | Capital Factory">
            <a:extLst>
              <a:ext uri="{FF2B5EF4-FFF2-40B4-BE49-F238E27FC236}">
                <a16:creationId xmlns:a16="http://schemas.microsoft.com/office/drawing/2014/main" id="{0CC49B48-3B11-9D4D-A82F-80592EFFC27E}"/>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0651" y="1845896"/>
            <a:ext cx="588202" cy="5604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Texas Health CoLab @ Dell Med (@TxHealthCoLab) / X">
            <a:extLst>
              <a:ext uri="{FF2B5EF4-FFF2-40B4-BE49-F238E27FC236}">
                <a16:creationId xmlns:a16="http://schemas.microsoft.com/office/drawing/2014/main" id="{510BB1D5-4F74-80BC-C746-C441CE37B8A1}"/>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0079897" y="2282031"/>
            <a:ext cx="1167957" cy="38511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E70113BC-9375-01EF-A368-329488F3FE76}"/>
              </a:ext>
            </a:extLst>
          </p:cNvPr>
          <p:cNvSpPr txBox="1"/>
          <p:nvPr/>
        </p:nvSpPr>
        <p:spPr>
          <a:xfrm>
            <a:off x="7513938" y="1015477"/>
            <a:ext cx="396848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solidFill>
                  <a:schemeClr val="accent1"/>
                </a:solidFill>
              </a:rPr>
              <a:t>Active regional innovation support network</a:t>
            </a:r>
          </a:p>
        </p:txBody>
      </p:sp>
      <p:pic>
        <p:nvPicPr>
          <p:cNvPr id="50" name="Picture 50" descr="Texas State STAR Park | LinkedIn">
            <a:extLst>
              <a:ext uri="{FF2B5EF4-FFF2-40B4-BE49-F238E27FC236}">
                <a16:creationId xmlns:a16="http://schemas.microsoft.com/office/drawing/2014/main" id="{AC6057F3-F3D6-8FC3-EAD3-CB69653610F9}"/>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453291" y="3349598"/>
            <a:ext cx="1088778" cy="22584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6" descr="Texas Venture Labs — 83 Investments ...">
            <a:extLst>
              <a:ext uri="{FF2B5EF4-FFF2-40B4-BE49-F238E27FC236}">
                <a16:creationId xmlns:a16="http://schemas.microsoft.com/office/drawing/2014/main" id="{AA44C505-23DC-50FA-4FE2-57D9999DF1B2}"/>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54783" y="3296812"/>
            <a:ext cx="1631496" cy="3055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7868BACD-D7F0-0B82-D931-08623CF3B8DB}"/>
              </a:ext>
            </a:extLst>
          </p:cNvPr>
          <p:cNvSpPr txBox="1"/>
          <p:nvPr/>
        </p:nvSpPr>
        <p:spPr>
          <a:xfrm>
            <a:off x="7539339" y="2993668"/>
            <a:ext cx="120739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Accelerators</a:t>
            </a:r>
          </a:p>
        </p:txBody>
      </p:sp>
      <p:pic>
        <p:nvPicPr>
          <p:cNvPr id="53" name="Picture 4" descr="Texas Health Catalyst at UT Austin Dell Medical School | LinkedIn">
            <a:extLst>
              <a:ext uri="{FF2B5EF4-FFF2-40B4-BE49-F238E27FC236}">
                <a16:creationId xmlns:a16="http://schemas.microsoft.com/office/drawing/2014/main" id="{FC03C406-F178-04C5-CF74-6B1D30508A7C}"/>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a:stretch/>
        </p:blipFill>
        <p:spPr bwMode="auto">
          <a:xfrm>
            <a:off x="8735320" y="3459902"/>
            <a:ext cx="576774" cy="576772"/>
          </a:xfrm>
          <a:prstGeom prst="ellipse">
            <a:avLst/>
          </a:prstGeom>
          <a:extLst>
            <a:ext uri="{909E8E84-426E-40DD-AFC4-6F175D3DCCD1}">
              <a14:hiddenFill xmlns:a14="http://schemas.microsoft.com/office/drawing/2010/main">
                <a:solidFill>
                  <a:srgbClr val="FFFFFF"/>
                </a:solidFill>
              </a14:hiddenFill>
            </a:ext>
          </a:extLst>
        </p:spPr>
      </p:pic>
      <p:pic>
        <p:nvPicPr>
          <p:cNvPr id="54" name="Picture 12" descr="MassChallenge Expands Global Network To Houston, Texas">
            <a:extLst>
              <a:ext uri="{FF2B5EF4-FFF2-40B4-BE49-F238E27FC236}">
                <a16:creationId xmlns:a16="http://schemas.microsoft.com/office/drawing/2014/main" id="{1C4DA9BB-4EB3-1C0A-CA68-CFFA2A6E09F9}"/>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9339" y="3781559"/>
            <a:ext cx="815991" cy="42701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Plug and Play Tech Center">
            <a:extLst>
              <a:ext uri="{FF2B5EF4-FFF2-40B4-BE49-F238E27FC236}">
                <a16:creationId xmlns:a16="http://schemas.microsoft.com/office/drawing/2014/main" id="{61D181A4-5071-19C6-5852-C20231B03AC4}"/>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1066" y="3893308"/>
            <a:ext cx="889000" cy="16784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4E4D44DC-540D-C1FD-F5FC-C0F8B02240EA}"/>
              </a:ext>
            </a:extLst>
          </p:cNvPr>
          <p:cNvSpPr txBox="1"/>
          <p:nvPr/>
        </p:nvSpPr>
        <p:spPr>
          <a:xfrm>
            <a:off x="7539339" y="4663190"/>
            <a:ext cx="163149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Investment support</a:t>
            </a:r>
          </a:p>
        </p:txBody>
      </p:sp>
      <p:pic>
        <p:nvPicPr>
          <p:cNvPr id="57" name="Picture 6" descr="Santé Ventures Raises $260 Million in Fourth Fund">
            <a:extLst>
              <a:ext uri="{FF2B5EF4-FFF2-40B4-BE49-F238E27FC236}">
                <a16:creationId xmlns:a16="http://schemas.microsoft.com/office/drawing/2014/main" id="{13CACDEB-D6B9-2C4C-E2C3-5B164797B37E}"/>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1911" y="4978680"/>
            <a:ext cx="861330" cy="45141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8VC Investor Profile: Investments, Portfolio &amp; Exits">
            <a:extLst>
              <a:ext uri="{FF2B5EF4-FFF2-40B4-BE49-F238E27FC236}">
                <a16:creationId xmlns:a16="http://schemas.microsoft.com/office/drawing/2014/main" id="{587EB257-4C10-99A6-E556-DA3BF4E549F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8130" y="5529907"/>
            <a:ext cx="629682" cy="31484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Home – KdT Ventures">
            <a:extLst>
              <a:ext uri="{FF2B5EF4-FFF2-40B4-BE49-F238E27FC236}">
                <a16:creationId xmlns:a16="http://schemas.microsoft.com/office/drawing/2014/main" id="{C7E5ADB7-6929-87DC-D16A-A6B1B7E03606}"/>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4986" y="5061572"/>
            <a:ext cx="1504950" cy="38991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Our Sponsors | Darrell K Royal Research Fund">
            <a:extLst>
              <a:ext uri="{FF2B5EF4-FFF2-40B4-BE49-F238E27FC236}">
                <a16:creationId xmlns:a16="http://schemas.microsoft.com/office/drawing/2014/main" id="{2976FAE2-C813-AD9A-9E61-81F5C120C72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726360" y="5548817"/>
            <a:ext cx="1139993" cy="24319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8" descr="Home - Serent Capital">
            <a:extLst>
              <a:ext uri="{FF2B5EF4-FFF2-40B4-BE49-F238E27FC236}">
                <a16:creationId xmlns:a16="http://schemas.microsoft.com/office/drawing/2014/main" id="{5E985544-B1D5-8409-8A76-08C5053DA965}"/>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8130" y="5093248"/>
            <a:ext cx="838200" cy="31851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0" descr="Mercury Fund Logo (RGB)-01 - Michigan Venture Capital Association">
            <a:extLst>
              <a:ext uri="{FF2B5EF4-FFF2-40B4-BE49-F238E27FC236}">
                <a16:creationId xmlns:a16="http://schemas.microsoft.com/office/drawing/2014/main" id="{936208C9-71EC-532D-DD83-FB31FB91038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193985" y="5510775"/>
            <a:ext cx="1207391" cy="378253"/>
          </a:xfrm>
          <a:prstGeom prst="rect">
            <a:avLst/>
          </a:prstGeom>
          <a:noFill/>
          <a:extLst>
            <a:ext uri="{909E8E84-426E-40DD-AFC4-6F175D3DCCD1}">
              <a14:hiddenFill xmlns:a14="http://schemas.microsoft.com/office/drawing/2010/main">
                <a:solidFill>
                  <a:srgbClr val="FFFFFF"/>
                </a:solidFill>
              </a14:hiddenFill>
            </a:ext>
          </a:extLst>
        </p:spPr>
      </p:pic>
      <p:sp>
        <p:nvSpPr>
          <p:cNvPr id="63" name="4. Footnote">
            <a:extLst>
              <a:ext uri="{FF2B5EF4-FFF2-40B4-BE49-F238E27FC236}">
                <a16:creationId xmlns:a16="http://schemas.microsoft.com/office/drawing/2014/main" id="{1F319FAA-D6E3-668E-4949-E9BD9D4B7BA7}"/>
              </a:ext>
            </a:extLst>
          </p:cNvPr>
          <p:cNvSpPr txBox="1"/>
          <p:nvPr>
            <p:custDataLst>
              <p:tags r:id="rId5"/>
            </p:custDataLst>
          </p:nvPr>
        </p:nvSpPr>
        <p:spPr>
          <a:xfrm>
            <a:off x="1078610" y="6012302"/>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NSF HERD, 2021</a:t>
            </a:r>
          </a:p>
          <a:p>
            <a:pPr lvl="0"/>
            <a:r>
              <a:rPr lang="en-US" dirty="0"/>
              <a:t>2.	</a:t>
            </a:r>
            <a:r>
              <a:rPr lang="en-US" dirty="0">
                <a:hlinkClick r:id="rId25"/>
              </a:rPr>
              <a:t>Texas State website</a:t>
            </a:r>
            <a:endParaRPr lang="en-US" dirty="0"/>
          </a:p>
          <a:p>
            <a:pPr lvl="0"/>
            <a:r>
              <a:rPr lang="en-US" dirty="0"/>
              <a:t>3.	For percent change, compared averages of 2018-2019 to 2022-23 to account for large annual fluctuations</a:t>
            </a:r>
          </a:p>
        </p:txBody>
      </p:sp>
      <p:cxnSp>
        <p:nvCxnSpPr>
          <p:cNvPr id="3" name="GreyLineSeparatorDefault 50">
            <a:extLst>
              <a:ext uri="{FF2B5EF4-FFF2-40B4-BE49-F238E27FC236}">
                <a16:creationId xmlns:a16="http://schemas.microsoft.com/office/drawing/2014/main" id="{88082301-EBF4-79FC-B3D2-B7A57BF517D2}"/>
              </a:ext>
            </a:extLst>
          </p:cNvPr>
          <p:cNvCxnSpPr>
            <a:cxnSpLocks/>
          </p:cNvCxnSpPr>
          <p:nvPr>
            <p:custDataLst>
              <p:tags r:id="rId6"/>
            </p:custDataLst>
          </p:nvPr>
        </p:nvCxnSpPr>
        <p:spPr>
          <a:xfrm>
            <a:off x="571500" y="1352171"/>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cxnSp>
        <p:nvCxnSpPr>
          <p:cNvPr id="4" name="GreyLineSeparatorDefault 50">
            <a:extLst>
              <a:ext uri="{FF2B5EF4-FFF2-40B4-BE49-F238E27FC236}">
                <a16:creationId xmlns:a16="http://schemas.microsoft.com/office/drawing/2014/main" id="{327538DC-1A82-6307-DAAC-B2AD18E218B6}"/>
              </a:ext>
            </a:extLst>
          </p:cNvPr>
          <p:cNvCxnSpPr>
            <a:cxnSpLocks/>
          </p:cNvCxnSpPr>
          <p:nvPr>
            <p:custDataLst>
              <p:tags r:id="rId7"/>
            </p:custDataLst>
          </p:nvPr>
        </p:nvCxnSpPr>
        <p:spPr>
          <a:xfrm>
            <a:off x="571500" y="4188757"/>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cxnSp>
        <p:nvCxnSpPr>
          <p:cNvPr id="17" name="GreyLineSeparatorDefault 50">
            <a:extLst>
              <a:ext uri="{FF2B5EF4-FFF2-40B4-BE49-F238E27FC236}">
                <a16:creationId xmlns:a16="http://schemas.microsoft.com/office/drawing/2014/main" id="{DAE34E97-8F50-75D5-6D01-0E019912356D}"/>
              </a:ext>
            </a:extLst>
          </p:cNvPr>
          <p:cNvCxnSpPr>
            <a:cxnSpLocks/>
          </p:cNvCxnSpPr>
          <p:nvPr>
            <p:custDataLst>
              <p:tags r:id="rId8"/>
            </p:custDataLst>
          </p:nvPr>
        </p:nvCxnSpPr>
        <p:spPr>
          <a:xfrm>
            <a:off x="7539339" y="1352171"/>
            <a:ext cx="260186" cy="0"/>
          </a:xfrm>
          <a:prstGeom prst="straightConnector1">
            <a:avLst/>
          </a:prstGeom>
          <a:ln w="57150" cap="rnd">
            <a:solidFill>
              <a:schemeClr val="accent3"/>
            </a:solidFill>
            <a:roun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8C9EF5-2780-0110-95A2-4D57EFB581E8}"/>
              </a:ext>
            </a:extLst>
          </p:cNvPr>
          <p:cNvCxnSpPr>
            <a:cxnSpLocks/>
          </p:cNvCxnSpPr>
          <p:nvPr/>
        </p:nvCxnSpPr>
        <p:spPr>
          <a:xfrm>
            <a:off x="7531719" y="4461659"/>
            <a:ext cx="3765859"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7C102A-C161-8ED8-B74E-AC038C7BA947}"/>
              </a:ext>
            </a:extLst>
          </p:cNvPr>
          <p:cNvCxnSpPr>
            <a:cxnSpLocks/>
          </p:cNvCxnSpPr>
          <p:nvPr/>
        </p:nvCxnSpPr>
        <p:spPr>
          <a:xfrm>
            <a:off x="7531719" y="2830979"/>
            <a:ext cx="3765859"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6FE28AB8-D81A-B03F-9B0D-D017A5AA32F8}"/>
              </a:ext>
            </a:extLst>
          </p:cNvPr>
          <p:cNvSpPr/>
          <p:nvPr/>
        </p:nvSpPr>
        <p:spPr>
          <a:xfrm>
            <a:off x="752524" y="1352172"/>
            <a:ext cx="6463616" cy="2250152"/>
          </a:xfrm>
          <a:custGeom>
            <a:avLst/>
            <a:gdLst>
              <a:gd name="connsiteX0" fmla="*/ 0 w 6210300"/>
              <a:gd name="connsiteY0" fmla="*/ 0 h 4810125"/>
              <a:gd name="connsiteX1" fmla="*/ 6210300 w 6210300"/>
              <a:gd name="connsiteY1" fmla="*/ 0 h 4810125"/>
              <a:gd name="connsiteX2" fmla="*/ 6210300 w 6210300"/>
              <a:gd name="connsiteY2" fmla="*/ 4810125 h 4810125"/>
            </a:gdLst>
            <a:ahLst/>
            <a:cxnLst>
              <a:cxn ang="0">
                <a:pos x="connsiteX0" y="connsiteY0"/>
              </a:cxn>
              <a:cxn ang="0">
                <a:pos x="connsiteX1" y="connsiteY1"/>
              </a:cxn>
              <a:cxn ang="0">
                <a:pos x="connsiteX2" y="connsiteY2"/>
              </a:cxn>
            </a:cxnLst>
            <a:rect l="l" t="t" r="r" b="b"/>
            <a:pathLst>
              <a:path w="6210300" h="4810125">
                <a:moveTo>
                  <a:pt x="0" y="0"/>
                </a:moveTo>
                <a:lnTo>
                  <a:pt x="6210300" y="0"/>
                </a:lnTo>
                <a:lnTo>
                  <a:pt x="6210300" y="4810125"/>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32FB9E3-FB5A-6354-803A-190CC20AE6FE}"/>
              </a:ext>
            </a:extLst>
          </p:cNvPr>
          <p:cNvSpPr/>
          <p:nvPr/>
        </p:nvSpPr>
        <p:spPr>
          <a:xfrm>
            <a:off x="752524" y="4194432"/>
            <a:ext cx="6463616" cy="1648090"/>
          </a:xfrm>
          <a:custGeom>
            <a:avLst/>
            <a:gdLst>
              <a:gd name="connsiteX0" fmla="*/ 0 w 6210300"/>
              <a:gd name="connsiteY0" fmla="*/ 0 h 4810125"/>
              <a:gd name="connsiteX1" fmla="*/ 6210300 w 6210300"/>
              <a:gd name="connsiteY1" fmla="*/ 0 h 4810125"/>
              <a:gd name="connsiteX2" fmla="*/ 6210300 w 6210300"/>
              <a:gd name="connsiteY2" fmla="*/ 4810125 h 4810125"/>
            </a:gdLst>
            <a:ahLst/>
            <a:cxnLst>
              <a:cxn ang="0">
                <a:pos x="connsiteX0" y="connsiteY0"/>
              </a:cxn>
              <a:cxn ang="0">
                <a:pos x="connsiteX1" y="connsiteY1"/>
              </a:cxn>
              <a:cxn ang="0">
                <a:pos x="connsiteX2" y="connsiteY2"/>
              </a:cxn>
            </a:cxnLst>
            <a:rect l="l" t="t" r="r" b="b"/>
            <a:pathLst>
              <a:path w="6210300" h="4810125">
                <a:moveTo>
                  <a:pt x="0" y="0"/>
                </a:moveTo>
                <a:lnTo>
                  <a:pt x="6210300" y="0"/>
                </a:lnTo>
                <a:lnTo>
                  <a:pt x="6210300" y="4810125"/>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6912AF9-BC8E-7398-25B7-30B21BFE22D5}"/>
              </a:ext>
            </a:extLst>
          </p:cNvPr>
          <p:cNvSpPr/>
          <p:nvPr/>
        </p:nvSpPr>
        <p:spPr>
          <a:xfrm>
            <a:off x="7548130" y="1352171"/>
            <a:ext cx="4072370" cy="4488243"/>
          </a:xfrm>
          <a:custGeom>
            <a:avLst/>
            <a:gdLst>
              <a:gd name="connsiteX0" fmla="*/ 0 w 6210300"/>
              <a:gd name="connsiteY0" fmla="*/ 0 h 4810125"/>
              <a:gd name="connsiteX1" fmla="*/ 6210300 w 6210300"/>
              <a:gd name="connsiteY1" fmla="*/ 0 h 4810125"/>
              <a:gd name="connsiteX2" fmla="*/ 6210300 w 6210300"/>
              <a:gd name="connsiteY2" fmla="*/ 4810125 h 4810125"/>
            </a:gdLst>
            <a:ahLst/>
            <a:cxnLst>
              <a:cxn ang="0">
                <a:pos x="connsiteX0" y="connsiteY0"/>
              </a:cxn>
              <a:cxn ang="0">
                <a:pos x="connsiteX1" y="connsiteY1"/>
              </a:cxn>
              <a:cxn ang="0">
                <a:pos x="connsiteX2" y="connsiteY2"/>
              </a:cxn>
            </a:cxnLst>
            <a:rect l="l" t="t" r="r" b="b"/>
            <a:pathLst>
              <a:path w="6210300" h="4810125">
                <a:moveTo>
                  <a:pt x="0" y="0"/>
                </a:moveTo>
                <a:lnTo>
                  <a:pt x="6210300" y="0"/>
                </a:lnTo>
                <a:lnTo>
                  <a:pt x="6210300" y="4810125"/>
                </a:lnTo>
              </a:path>
            </a:pathLst>
          </a:custGeom>
          <a:no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icker">
            <a:extLst>
              <a:ext uri="{FF2B5EF4-FFF2-40B4-BE49-F238E27FC236}">
                <a16:creationId xmlns:a16="http://schemas.microsoft.com/office/drawing/2014/main" id="{4A43FD20-3F0F-7C07-938B-269AB87DBC09}"/>
              </a:ext>
            </a:extLst>
          </p:cNvPr>
          <p:cNvSpPr txBox="1"/>
          <p:nvPr/>
        </p:nvSpPr>
        <p:spPr>
          <a:xfrm>
            <a:off x="571500" y="805839"/>
            <a:ext cx="835165"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NON-EXHAUSTIVE</a:t>
            </a:r>
          </a:p>
        </p:txBody>
      </p:sp>
    </p:spTree>
    <p:extLst>
      <p:ext uri="{BB962C8B-B14F-4D97-AF65-F5344CB8AC3E}">
        <p14:creationId xmlns:p14="http://schemas.microsoft.com/office/powerpoint/2010/main" val="3163968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PRESENTATIONDONOTDELETE" val="&lt;?xml version=&quot;1.0&quot; encoding=&quot;UTF-16&quot; standalone=&quot;yes&quot;?&gt;&lt;root reqver=&quot;25060&quot;&gt;&lt;version val=&quot;28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SCLIENT" val="True"/>
  <p:tag name="TCCONTRASTACCENTS" val="4|5|6|7|8|9"/>
  <p:tag name="TCLIGHTACCENTS" val="4|5|6|7|8|9"/>
  <p:tag name="TEMPLATELASTEDITED" val="2024-04-05 09:09 AM"/>
  <p:tag name="DSS_ID" val="3f433723-d6ae-4fe8-b695-571019229ac7"/>
  <p:tag name="ICONFILLBACKGROUND" val="Color [A=255, R=123, G=41, B=130]"/>
  <p:tag name="ICONFILLBACKGROUNDTHEME" val="Accent 3"/>
  <p:tag name="ICONENCLOSURE" val="False"/>
  <p:tag name="ICONLINEFILL" val="Color [A=255, R=123, G=41, B=130]"/>
  <p:tag name="ICONLINEFILLTHEME" val="Accent 3"/>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xml><?xml version="1.0" encoding="utf-8"?>
<p:tagLst xmlns:a="http://schemas.openxmlformats.org/drawingml/2006/main" xmlns:r="http://schemas.openxmlformats.org/officeDocument/2006/relationships" xmlns:p="http://schemas.openxmlformats.org/presentationml/2006/main">
  <p:tag name="SHAPENAME" val="Grid"/>
</p:tagLst>
</file>

<file path=ppt/tags/tag12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3.xml><?xml version="1.0" encoding="utf-8"?>
<p:tagLst xmlns:a="http://schemas.openxmlformats.org/drawingml/2006/main" xmlns:r="http://schemas.openxmlformats.org/officeDocument/2006/relationships" xmlns:p="http://schemas.openxmlformats.org/presentationml/2006/main">
  <p:tag name="NAME" val="ACET"/>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ANGLE" val="5"/>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5"/>
</p:tagLst>
</file>

<file path=ppt/tags/tag131.xml><?xml version="1.0" encoding="utf-8"?>
<p:tagLst xmlns:a="http://schemas.openxmlformats.org/drawingml/2006/main" xmlns:r="http://schemas.openxmlformats.org/officeDocument/2006/relationships" xmlns:p="http://schemas.openxmlformats.org/presentationml/2006/main">
  <p:tag name="ANGLE" val="4"/>
</p:tagLst>
</file>

<file path=ppt/tags/tag132.xml><?xml version="1.0" encoding="utf-8"?>
<p:tagLst xmlns:a="http://schemas.openxmlformats.org/drawingml/2006/main" xmlns:r="http://schemas.openxmlformats.org/officeDocument/2006/relationships" xmlns:p="http://schemas.openxmlformats.org/presentationml/2006/main">
  <p:tag name="ANGLE" val="4"/>
</p:tagLst>
</file>

<file path=ppt/tags/tag133.xml><?xml version="1.0" encoding="utf-8"?>
<p:tagLst xmlns:a="http://schemas.openxmlformats.org/drawingml/2006/main" xmlns:r="http://schemas.openxmlformats.org/officeDocument/2006/relationships" xmlns:p="http://schemas.openxmlformats.org/presentationml/2006/main">
  <p:tag name="ANGLE" val="3"/>
</p:tagLst>
</file>

<file path=ppt/tags/tag134.xml><?xml version="1.0" encoding="utf-8"?>
<p:tagLst xmlns:a="http://schemas.openxmlformats.org/drawingml/2006/main" xmlns:r="http://schemas.openxmlformats.org/officeDocument/2006/relationships" xmlns:p="http://schemas.openxmlformats.org/presentationml/2006/main">
  <p:tag name="ANGLE" val="3"/>
</p:tagLst>
</file>

<file path=ppt/tags/tag135.xml><?xml version="1.0" encoding="utf-8"?>
<p:tagLst xmlns:a="http://schemas.openxmlformats.org/drawingml/2006/main" xmlns:r="http://schemas.openxmlformats.org/officeDocument/2006/relationships" xmlns:p="http://schemas.openxmlformats.org/presentationml/2006/main">
  <p:tag name="ANGLE" val="2"/>
</p:tagLst>
</file>

<file path=ppt/tags/tag136.xml><?xml version="1.0" encoding="utf-8"?>
<p:tagLst xmlns:a="http://schemas.openxmlformats.org/drawingml/2006/main" xmlns:r="http://schemas.openxmlformats.org/officeDocument/2006/relationships" xmlns:p="http://schemas.openxmlformats.org/presentationml/2006/main">
  <p:tag name="ANGLE" val="2"/>
</p:tagLst>
</file>

<file path=ppt/tags/tag137.xml><?xml version="1.0" encoding="utf-8"?>
<p:tagLst xmlns:a="http://schemas.openxmlformats.org/drawingml/2006/main" xmlns:r="http://schemas.openxmlformats.org/officeDocument/2006/relationships" xmlns:p="http://schemas.openxmlformats.org/presentationml/2006/main">
  <p:tag name="ANGLE" val="1"/>
</p:tagLst>
</file>

<file path=ppt/tags/tag138.xml><?xml version="1.0" encoding="utf-8"?>
<p:tagLst xmlns:a="http://schemas.openxmlformats.org/drawingml/2006/main" xmlns:r="http://schemas.openxmlformats.org/officeDocument/2006/relationships" xmlns:p="http://schemas.openxmlformats.org/presentationml/2006/main">
  <p:tag name="ANGLE" val="1"/>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1.xml><?xml version="1.0" encoding="utf-8"?>
<p:tagLst xmlns:a="http://schemas.openxmlformats.org/drawingml/2006/main" xmlns:r="http://schemas.openxmlformats.org/officeDocument/2006/relationships" xmlns:p="http://schemas.openxmlformats.org/presentationml/2006/main">
  <p:tag name="SHAPENAME" val="Subtitle"/>
</p:tagLst>
</file>

<file path=ppt/tags/tag142.xml><?xml version="1.0" encoding="utf-8"?>
<p:tagLst xmlns:a="http://schemas.openxmlformats.org/drawingml/2006/main" xmlns:r="http://schemas.openxmlformats.org/officeDocument/2006/relationships" xmlns:p="http://schemas.openxmlformats.org/presentationml/2006/main">
  <p:tag name="SHAPENAME" val="Titl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SHAPENAME" val="5. Sourc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6.xml><?xml version="1.0" encoding="utf-8"?>
<p:tagLst xmlns:a="http://schemas.openxmlformats.org/drawingml/2006/main" xmlns:r="http://schemas.openxmlformats.org/officeDocument/2006/relationships" xmlns:p="http://schemas.openxmlformats.org/presentationml/2006/main">
  <p:tag name="SHAPENAME" val="5. Source"/>
</p:tagLst>
</file>

<file path=ppt/tags/tag1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5. Sourc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7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1.xml><?xml version="1.0" encoding="utf-8"?>
<p:tagLst xmlns:a="http://schemas.openxmlformats.org/drawingml/2006/main" xmlns:r="http://schemas.openxmlformats.org/officeDocument/2006/relationships" xmlns:p="http://schemas.openxmlformats.org/presentationml/2006/main">
  <p:tag name="SHAPENAME" val="5. Source"/>
</p:tagLst>
</file>

<file path=ppt/tags/tag1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8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9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7.xml><?xml version="1.0" encoding="utf-8"?>
<p:tagLst xmlns:a="http://schemas.openxmlformats.org/drawingml/2006/main" xmlns:r="http://schemas.openxmlformats.org/officeDocument/2006/relationships" xmlns:p="http://schemas.openxmlformats.org/presentationml/2006/main">
  <p:tag name="SHAPENAME" val="5. Source"/>
</p:tagLst>
</file>

<file path=ppt/tags/tag1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1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2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5. Source"/>
</p:tagLst>
</file>

<file path=ppt/tags/tag2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3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5.xml><?xml version="1.0" encoding="utf-8"?>
<p:tagLst xmlns:a="http://schemas.openxmlformats.org/drawingml/2006/main" xmlns:r="http://schemas.openxmlformats.org/officeDocument/2006/relationships" xmlns:p="http://schemas.openxmlformats.org/presentationml/2006/main">
  <p:tag name="SHAPENAME" val="5. Source"/>
</p:tagLst>
</file>

<file path=ppt/tags/tag2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xml><?xml version="1.0" encoding="utf-8"?>
<p:tagLst xmlns:a="http://schemas.openxmlformats.org/drawingml/2006/main" xmlns:r="http://schemas.openxmlformats.org/officeDocument/2006/relationships" xmlns:p="http://schemas.openxmlformats.org/presentationml/2006/main">
  <p:tag name="SHAPENAME" val="5. Source"/>
</p:tagLst>
</file>

<file path=ppt/tags/tag2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SHAPENAME" val="5. Source"/>
</p:tagLst>
</file>

<file path=ppt/tags/tag2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SHAPENAME" val="5. Source"/>
</p:tagLst>
</file>

<file path=ppt/tags/tag251.xml><?xml version="1.0" encoding="utf-8"?>
<p:tagLst xmlns:a="http://schemas.openxmlformats.org/drawingml/2006/main" xmlns:r="http://schemas.openxmlformats.org/officeDocument/2006/relationships" xmlns:p="http://schemas.openxmlformats.org/presentationml/2006/main">
  <p:tag name="SLIDETYPE" val="TitleWhi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4.xml><?xml version="1.0" encoding="utf-8"?>
<p:tagLst xmlns:a="http://schemas.openxmlformats.org/drawingml/2006/main" xmlns:r="http://schemas.openxmlformats.org/officeDocument/2006/relationships" xmlns:p="http://schemas.openxmlformats.org/presentationml/2006/main">
  <p:tag name="SHAPENAME" val="Subtitle"/>
</p:tagLst>
</file>

<file path=ppt/tags/tag255.xml><?xml version="1.0" encoding="utf-8"?>
<p:tagLst xmlns:a="http://schemas.openxmlformats.org/drawingml/2006/main" xmlns:r="http://schemas.openxmlformats.org/officeDocument/2006/relationships" xmlns:p="http://schemas.openxmlformats.org/presentationml/2006/main">
  <p:tag name="SHAPENAME" val="Title"/>
</p:tagLst>
</file>

<file path=ppt/tags/tag2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7.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58.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59.xml><?xml version="1.0" encoding="utf-8"?>
<p:tagLst xmlns:a="http://schemas.openxmlformats.org/drawingml/2006/main" xmlns:r="http://schemas.openxmlformats.org/officeDocument/2006/relationships" xmlns:p="http://schemas.openxmlformats.org/presentationml/2006/main">
  <p:tag name="SHAPENAME" val="5. Sourc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2.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263.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264.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265.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2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7.xml><?xml version="1.0" encoding="utf-8"?>
<p:tagLst xmlns:a="http://schemas.openxmlformats.org/drawingml/2006/main" xmlns:r="http://schemas.openxmlformats.org/officeDocument/2006/relationships" xmlns:p="http://schemas.openxmlformats.org/presentationml/2006/main">
  <p:tag name="SHAPENAME" val="5. Source"/>
</p:tagLst>
</file>

<file path=ppt/tags/tag2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7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7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73.xml><?xml version="1.0" encoding="utf-8"?>
<p:tagLst xmlns:a="http://schemas.openxmlformats.org/drawingml/2006/main" xmlns:r="http://schemas.openxmlformats.org/officeDocument/2006/relationships" xmlns:p="http://schemas.openxmlformats.org/presentationml/2006/main">
  <p:tag name="SHAPENAME" val="5. Source"/>
</p:tagLst>
</file>

<file path=ppt/tags/tag27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PLORISLIBID" val="Lfc3c6bf4-6b96-4344-a6e3-a52f18e6e468.1.FNF99w=="/>
  <p:tag name="APLORISLIBHASH" val="1.162_lalF2c7JExxsloZ8YSdruXSctK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1ey0c6djQ0GlCxShCmyMlg"/>
  <p:tag name="SHAPENAME" val="2. Slide Title"/>
</p:tagLst>
</file>

<file path=ppt/tags/tag276.xml><?xml version="1.0" encoding="utf-8"?>
<p:tagLst xmlns:a="http://schemas.openxmlformats.org/drawingml/2006/main" xmlns:r="http://schemas.openxmlformats.org/officeDocument/2006/relationships" xmlns:p="http://schemas.openxmlformats.org/presentationml/2006/main">
  <p:tag name="NAME" val="CustomIcon"/>
</p:tagLst>
</file>

<file path=ppt/tags/tag277.xml><?xml version="1.0" encoding="utf-8"?>
<p:tagLst xmlns:a="http://schemas.openxmlformats.org/drawingml/2006/main" xmlns:r="http://schemas.openxmlformats.org/officeDocument/2006/relationships" xmlns:p="http://schemas.openxmlformats.org/presentationml/2006/main">
  <p:tag name="NAME" val="CustomIcon"/>
</p:tagLst>
</file>

<file path=ppt/tags/tag278.xml><?xml version="1.0" encoding="utf-8"?>
<p:tagLst xmlns:a="http://schemas.openxmlformats.org/drawingml/2006/main" xmlns:r="http://schemas.openxmlformats.org/officeDocument/2006/relationships" xmlns:p="http://schemas.openxmlformats.org/presentationml/2006/main">
  <p:tag name="NAME" val="CustomIcon"/>
</p:tagLst>
</file>

<file path=ppt/tags/tag279.xml><?xml version="1.0" encoding="utf-8"?>
<p:tagLst xmlns:a="http://schemas.openxmlformats.org/drawingml/2006/main" xmlns:r="http://schemas.openxmlformats.org/officeDocument/2006/relationships" xmlns:p="http://schemas.openxmlformats.org/presentationml/2006/main">
  <p:tag name="NAME" val="CustomIcon"/>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0.xml><?xml version="1.0" encoding="utf-8"?>
<p:tagLst xmlns:a="http://schemas.openxmlformats.org/drawingml/2006/main" xmlns:r="http://schemas.openxmlformats.org/officeDocument/2006/relationships" xmlns:p="http://schemas.openxmlformats.org/presentationml/2006/main">
  <p:tag name="NAME" val="CustomIcon"/>
</p:tagLst>
</file>

<file path=ppt/tags/tag281.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82.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83.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84.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85.xml><?xml version="1.0" encoding="utf-8"?>
<p:tagLst xmlns:a="http://schemas.openxmlformats.org/drawingml/2006/main" xmlns:r="http://schemas.openxmlformats.org/officeDocument/2006/relationships" xmlns:p="http://schemas.openxmlformats.org/presentationml/2006/main">
  <p:tag name="SHAPENAME" val="5. Source"/>
</p:tagLst>
</file>

<file path=ppt/tags/tag28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8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8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8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9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9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9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9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9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2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7.xml><?xml version="1.0" encoding="utf-8"?>
<p:tagLst xmlns:a="http://schemas.openxmlformats.org/drawingml/2006/main" xmlns:r="http://schemas.openxmlformats.org/officeDocument/2006/relationships" xmlns:p="http://schemas.openxmlformats.org/presentationml/2006/main">
  <p:tag name="SHAPENAME" val="5. Source"/>
</p:tagLst>
</file>

<file path=ppt/tags/tag2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29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0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02.xml><?xml version="1.0" encoding="utf-8"?>
<p:tagLst xmlns:a="http://schemas.openxmlformats.org/drawingml/2006/main" xmlns:r="http://schemas.openxmlformats.org/officeDocument/2006/relationships" xmlns:p="http://schemas.openxmlformats.org/presentationml/2006/main">
  <p:tag name="APLORISLIBID" val="L34368bb2-4de6-4382-a2f7-4b6912f6690e.1.y4s46w=="/>
  <p:tag name="APLORISLIBHASH" val="1.162_7CmCaAC216/2C3tLkQ+qntktvKY="/>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5.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6.xml><?xml version="1.0" encoding="utf-8"?>
<p:tagLst xmlns:a="http://schemas.openxmlformats.org/drawingml/2006/main" xmlns:r="http://schemas.openxmlformats.org/officeDocument/2006/relationships" xmlns:p="http://schemas.openxmlformats.org/presentationml/2006/main">
  <p:tag name="SHAPENAME" val="5. Source"/>
</p:tagLst>
</file>

<file path=ppt/tags/tag307.xml><?xml version="1.0" encoding="utf-8"?>
<p:tagLst xmlns:a="http://schemas.openxmlformats.org/drawingml/2006/main" xmlns:r="http://schemas.openxmlformats.org/officeDocument/2006/relationships" xmlns:p="http://schemas.openxmlformats.org/presentationml/2006/main">
  <p:tag name="NAME" val="CustomIcon"/>
</p:tagLst>
</file>

<file path=ppt/tags/tag308.xml><?xml version="1.0" encoding="utf-8"?>
<p:tagLst xmlns:a="http://schemas.openxmlformats.org/drawingml/2006/main" xmlns:r="http://schemas.openxmlformats.org/officeDocument/2006/relationships" xmlns:p="http://schemas.openxmlformats.org/presentationml/2006/main">
  <p:tag name="NAME" val="CustomIcon"/>
</p:tagLst>
</file>

<file path=ppt/tags/tag309.xml><?xml version="1.0" encoding="utf-8"?>
<p:tagLst xmlns:a="http://schemas.openxmlformats.org/drawingml/2006/main" xmlns:r="http://schemas.openxmlformats.org/officeDocument/2006/relationships" xmlns:p="http://schemas.openxmlformats.org/presentationml/2006/main">
  <p:tag name="NAME" val="CustomIcon"/>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1.xml><?xml version="1.0" encoding="utf-8"?>
<p:tagLst xmlns:a="http://schemas.openxmlformats.org/drawingml/2006/main" xmlns:r="http://schemas.openxmlformats.org/officeDocument/2006/relationships" xmlns:p="http://schemas.openxmlformats.org/presentationml/2006/main">
  <p:tag name="NAME" val="CustomIcon"/>
</p:tagLst>
</file>

<file path=ppt/tags/tag312.xml><?xml version="1.0" encoding="utf-8"?>
<p:tagLst xmlns:a="http://schemas.openxmlformats.org/drawingml/2006/main" xmlns:r="http://schemas.openxmlformats.org/officeDocument/2006/relationships" xmlns:p="http://schemas.openxmlformats.org/presentationml/2006/main">
  <p:tag name="NAME" val="CustomIcon"/>
</p:tagLst>
</file>

<file path=ppt/tags/tag313.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314.xml><?xml version="1.0" encoding="utf-8"?>
<p:tagLst xmlns:a="http://schemas.openxmlformats.org/drawingml/2006/main" xmlns:r="http://schemas.openxmlformats.org/officeDocument/2006/relationships" xmlns:p="http://schemas.openxmlformats.org/presentationml/2006/main">
  <p:tag name="SHAPENAME" val="5. Source"/>
</p:tagLst>
</file>

<file path=ppt/tags/tag31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1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17.xml><?xml version="1.0" encoding="utf-8"?>
<p:tagLst xmlns:a="http://schemas.openxmlformats.org/drawingml/2006/main" xmlns:r="http://schemas.openxmlformats.org/officeDocument/2006/relationships" xmlns:p="http://schemas.openxmlformats.org/presentationml/2006/main">
  <p:tag name="SHAPENAME" val="4. Footnote"/>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NAME" val="TrackerNumBlue"/>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0.xml><?xml version="1.0" encoding="utf-8"?>
<p:tagLst xmlns:a="http://schemas.openxmlformats.org/drawingml/2006/main" xmlns:r="http://schemas.openxmlformats.org/officeDocument/2006/relationships" xmlns:p="http://schemas.openxmlformats.org/presentationml/2006/main">
  <p:tag name="NAME" val="TrackerNumBlue"/>
</p:tagLst>
</file>

<file path=ppt/tags/tag321.xml><?xml version="1.0" encoding="utf-8"?>
<p:tagLst xmlns:a="http://schemas.openxmlformats.org/drawingml/2006/main" xmlns:r="http://schemas.openxmlformats.org/officeDocument/2006/relationships" xmlns:p="http://schemas.openxmlformats.org/presentationml/2006/main">
  <p:tag name="NAME" val="TrackerNumBlue"/>
</p:tagLst>
</file>

<file path=ppt/tags/tag32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2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26.xml><?xml version="1.0" encoding="utf-8"?>
<p:tagLst xmlns:a="http://schemas.openxmlformats.org/drawingml/2006/main" xmlns:r="http://schemas.openxmlformats.org/officeDocument/2006/relationships" xmlns:p="http://schemas.openxmlformats.org/presentationml/2006/main">
  <p:tag name="MTTABLE" val="Cell"/>
  <p:tag name="MTNUMBER" val="0.24330691492339"/>
  <p:tag name="LEFT" val="61.15362"/>
  <p:tag name="WIDTH" val="388.5162"/>
  <p:tag name="TOP" val="159.104"/>
  <p:tag name="HEIGHT" val="40.21268"/>
</p:tagLst>
</file>

<file path=ppt/tags/tag327.xml><?xml version="1.0" encoding="utf-8"?>
<p:tagLst xmlns:a="http://schemas.openxmlformats.org/drawingml/2006/main" xmlns:r="http://schemas.openxmlformats.org/officeDocument/2006/relationships" xmlns:p="http://schemas.openxmlformats.org/presentationml/2006/main">
  <p:tag name="MTTABLE" val="Cell"/>
  <p:tag name="MTNUMBER" val="0.24330691492339"/>
  <p:tag name="LEFT" val="61.15362"/>
  <p:tag name="WIDTH" val="388.5162"/>
  <p:tag name="TOP" val="159.104"/>
  <p:tag name="HEIGHT" val="40.21268"/>
</p:tagLst>
</file>

<file path=ppt/tags/tag328.xml><?xml version="1.0" encoding="utf-8"?>
<p:tagLst xmlns:a="http://schemas.openxmlformats.org/drawingml/2006/main" xmlns:r="http://schemas.openxmlformats.org/officeDocument/2006/relationships" xmlns:p="http://schemas.openxmlformats.org/presentationml/2006/main">
  <p:tag name="MTTABLE" val="Cell"/>
  <p:tag name="MTNUMBER" val="0.24330691492339"/>
  <p:tag name="LEFT" val="61.15362"/>
  <p:tag name="WIDTH" val="388.5162"/>
  <p:tag name="TOP" val="159.104"/>
  <p:tag name="HEIGHT" val="40.21268"/>
</p:tagLst>
</file>

<file path=ppt/tags/tag329.xml><?xml version="1.0" encoding="utf-8"?>
<p:tagLst xmlns:a="http://schemas.openxmlformats.org/drawingml/2006/main" xmlns:r="http://schemas.openxmlformats.org/officeDocument/2006/relationships" xmlns:p="http://schemas.openxmlformats.org/presentationml/2006/main">
  <p:tag name="NAME" val="CustomIcon"/>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SHAPENAME" val="4. Footnote"/>
</p:tagLst>
</file>

<file path=ppt/tags/tag331.xml><?xml version="1.0" encoding="utf-8"?>
<p:tagLst xmlns:a="http://schemas.openxmlformats.org/drawingml/2006/main" xmlns:r="http://schemas.openxmlformats.org/officeDocument/2006/relationships" xmlns:p="http://schemas.openxmlformats.org/presentationml/2006/main">
  <p:tag name="MTTABLE" val="Cell"/>
  <p:tag name="MTNUMBER" val="0.24330691492339"/>
  <p:tag name="LEFT" val="61.15362"/>
  <p:tag name="WIDTH" val="388.5162"/>
  <p:tag name="TOP" val="159.104"/>
  <p:tag name="HEIGHT" val="40.21268"/>
</p:tagLst>
</file>

<file path=ppt/tags/tag332.xml><?xml version="1.0" encoding="utf-8"?>
<p:tagLst xmlns:a="http://schemas.openxmlformats.org/drawingml/2006/main" xmlns:r="http://schemas.openxmlformats.org/officeDocument/2006/relationships" xmlns:p="http://schemas.openxmlformats.org/presentationml/2006/main">
  <p:tag name="NAME" val="CustomIcon"/>
</p:tagLst>
</file>

<file path=ppt/tags/tag333.xml><?xml version="1.0" encoding="utf-8"?>
<p:tagLst xmlns:a="http://schemas.openxmlformats.org/drawingml/2006/main" xmlns:r="http://schemas.openxmlformats.org/officeDocument/2006/relationships" xmlns:p="http://schemas.openxmlformats.org/presentationml/2006/main">
  <p:tag name="NAME" val="CustomIcon"/>
</p:tagLst>
</file>

<file path=ppt/tags/tag334.xml><?xml version="1.0" encoding="utf-8"?>
<p:tagLst xmlns:a="http://schemas.openxmlformats.org/drawingml/2006/main" xmlns:r="http://schemas.openxmlformats.org/officeDocument/2006/relationships" xmlns:p="http://schemas.openxmlformats.org/presentationml/2006/main">
  <p:tag name="SHAPENAME" val="5. Source"/>
</p:tagLst>
</file>

<file path=ppt/tags/tag3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SHAPENAME" val="4. Footnote"/>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6.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47.xml><?xml version="1.0" encoding="utf-8"?>
<p:tagLst xmlns:a="http://schemas.openxmlformats.org/drawingml/2006/main" xmlns:r="http://schemas.openxmlformats.org/officeDocument/2006/relationships" xmlns:p="http://schemas.openxmlformats.org/presentationml/2006/main">
  <p:tag name="SHAPENAME" val="4. Footnote"/>
</p:tagLst>
</file>

<file path=ppt/tags/tag348.xml><?xml version="1.0" encoding="utf-8"?>
<p:tagLst xmlns:a="http://schemas.openxmlformats.org/drawingml/2006/main" xmlns:r="http://schemas.openxmlformats.org/officeDocument/2006/relationships" xmlns:p="http://schemas.openxmlformats.org/presentationml/2006/main">
  <p:tag name="SHAPENAME" val="5. Source"/>
</p:tagLst>
</file>

<file path=ppt/tags/tag3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0.xml><?xml version="1.0" encoding="utf-8"?>
<p:tagLst xmlns:a="http://schemas.openxmlformats.org/drawingml/2006/main" xmlns:r="http://schemas.openxmlformats.org/officeDocument/2006/relationships" xmlns:p="http://schemas.openxmlformats.org/presentationml/2006/main">
  <p:tag name="SHAPENAME" val="5. Source"/>
</p:tagLst>
</file>

<file path=ppt/tags/tag35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3.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5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5.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7.xml><?xml version="1.0" encoding="utf-8"?>
<p:tagLst xmlns:a="http://schemas.openxmlformats.org/drawingml/2006/main" xmlns:r="http://schemas.openxmlformats.org/officeDocument/2006/relationships" xmlns:p="http://schemas.openxmlformats.org/presentationml/2006/main">
  <p:tag name="SHAPENAME" val="5. Source"/>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2A236E"/>
      </a:accent1>
      <a:accent2>
        <a:srgbClr val="B0208C"/>
      </a:accent2>
      <a:accent3>
        <a:srgbClr val="7B2982"/>
      </a:accent3>
      <a:accent4>
        <a:srgbClr val="3799D6"/>
      </a:accent4>
      <a:accent5>
        <a:srgbClr val="359582"/>
      </a:accent5>
      <a:accent6>
        <a:srgbClr val="F8C433"/>
      </a:accent6>
      <a:hlink>
        <a:srgbClr val="0000FF"/>
      </a:hlink>
      <a:folHlink>
        <a:srgbClr val="800080"/>
      </a:folHlink>
    </a:clrScheme>
    <a:fontScheme name="Custom">
      <a:majorFont>
        <a:latin typeface="Barlow"/>
        <a:ea typeface=""/>
        <a:cs typeface=""/>
      </a:majorFont>
      <a:minorFont>
        <a:latin typeface="Barlow"/>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A236E"/>
        </a:accent1>
        <a:accent2>
          <a:srgbClr val="B0208C"/>
        </a:accent2>
        <a:accent3>
          <a:srgbClr val="7B2982"/>
        </a:accent3>
        <a:accent4>
          <a:srgbClr val="3799D6"/>
        </a:accent4>
        <a:accent5>
          <a:srgbClr val="359582"/>
        </a:accent5>
        <a:accent6>
          <a:srgbClr val="F8C433"/>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2A226E"/>
    </a:custClr>
    <a:custClr name="Custom Color7">
      <a:srgbClr val="E6E3E3"/>
    </a:custClr>
  </a:custClrLst>
  <a:extLst>
    <a:ext uri="{05A4C25C-085E-4340-85A3-A5531E510DB2}">
      <thm15:themeFamily xmlns:thm15="http://schemas.microsoft.com/office/thememl/2012/main" name="OA Template_vVG.potx" id="{DE39BB1D-C3E0-49CC-8545-2567BA21AA32}" vid="{B033CF48-1327-4B86-9C31-E5FF176E8F67}"/>
    </a:ext>
  </a:extLst>
</a:theme>
</file>

<file path=ppt/theme/theme2.xml><?xml version="1.0" encoding="utf-8"?>
<a:theme xmlns:a="http://schemas.openxmlformats.org/drawingml/2006/main" name="Contrast">
  <a:themeElements>
    <a:clrScheme name="Scheme2">
      <a:dk1>
        <a:srgbClr val="FFFFFF"/>
      </a:dk1>
      <a:lt1>
        <a:srgbClr val="2A236E"/>
      </a:lt1>
      <a:dk2>
        <a:srgbClr val="000000"/>
      </a:dk2>
      <a:lt2>
        <a:srgbClr val="000000"/>
      </a:lt2>
      <a:accent1>
        <a:srgbClr val="FFFFFF"/>
      </a:accent1>
      <a:accent2>
        <a:srgbClr val="B0208C"/>
      </a:accent2>
      <a:accent3>
        <a:srgbClr val="7B2982"/>
      </a:accent3>
      <a:accent4>
        <a:srgbClr val="3799D6"/>
      </a:accent4>
      <a:accent5>
        <a:srgbClr val="359582"/>
      </a:accent5>
      <a:accent6>
        <a:srgbClr val="F8C433"/>
      </a:accent6>
      <a:hlink>
        <a:srgbClr val="0000FF"/>
      </a:hlink>
      <a:folHlink>
        <a:srgbClr val="800080"/>
      </a:folHlink>
    </a:clrScheme>
    <a:fontScheme name="Custom">
      <a:majorFont>
        <a:latin typeface="Barlow"/>
        <a:ea typeface=""/>
        <a:cs typeface=""/>
      </a:majorFont>
      <a:minorFont>
        <a:latin typeface="Barlow"/>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2A236E"/>
        </a:lt1>
        <a:dk2>
          <a:srgbClr val="000000"/>
        </a:dk2>
        <a:lt2>
          <a:srgbClr val="000000"/>
        </a:lt2>
        <a:accent1>
          <a:srgbClr val="FFFFFF"/>
        </a:accent1>
        <a:accent2>
          <a:srgbClr val="B0208C"/>
        </a:accent2>
        <a:accent3>
          <a:srgbClr val="7B2982"/>
        </a:accent3>
        <a:accent4>
          <a:srgbClr val="3799D6"/>
        </a:accent4>
        <a:accent5>
          <a:srgbClr val="359582"/>
        </a:accent5>
        <a:accent6>
          <a:srgbClr val="F8C433"/>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2A226E"/>
    </a:custClr>
    <a:custClr name="Custom Color7">
      <a:srgbClr val="E6E3E3"/>
    </a:custClr>
  </a:custClrLst>
  <a:extLst>
    <a:ext uri="{05A4C25C-085E-4340-85A3-A5531E510DB2}">
      <thm15:themeFamily xmlns:thm15="http://schemas.microsoft.com/office/thememl/2012/main" name="OA Template_vVG.potx" id="{DE39BB1D-C3E0-49CC-8545-2567BA21AA32}" vid="{CEEB2B38-5D06-47A6-BB91-7206FE79885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4E6309241BDB419F0675991D0B6876" ma:contentTypeVersion="19" ma:contentTypeDescription="Create a new document." ma:contentTypeScope="" ma:versionID="49642a2d28e038997e8c728fbc06cd28">
  <xsd:schema xmlns:xsd="http://www.w3.org/2001/XMLSchema" xmlns:xs="http://www.w3.org/2001/XMLSchema" xmlns:p="http://schemas.microsoft.com/office/2006/metadata/properties" xmlns:ns2="31e305d3-53e9-4243-b71d-f734a41c4d25" xmlns:ns3="168603ac-458a-4d79-9ec1-e1862ec1dfab" targetNamespace="http://schemas.microsoft.com/office/2006/metadata/properties" ma:root="true" ma:fieldsID="710a8f8154e27b0ad440b587bc156a40" ns2:_="" ns3:_="">
    <xsd:import namespace="31e305d3-53e9-4243-b71d-f734a41c4d25"/>
    <xsd:import namespace="168603ac-458a-4d79-9ec1-e1862ec1dfab"/>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305d3-53e9-4243-b71d-f734a41c4d25"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7d05860-b986-46e0-884f-ed7cb07350f6" ma:termSetId="09814cd3-568e-fe90-9814-8d621ff8fb84" ma:anchorId="fba54fb3-c3e1-fe81-a776-ca4b69148c4d" ma:open="tru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descrip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8603ac-458a-4d79-9ec1-e1862ec1dfa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f585fde-dd86-42fc-80db-d68619264ac3}" ma:internalName="TaxCatchAll" ma:showField="CatchAllData" ma:web="168603ac-458a-4d79-9ec1-e1862ec1dfab">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305d3-53e9-4243-b71d-f734a41c4d25">
      <Terms xmlns="http://schemas.microsoft.com/office/infopath/2007/PartnerControls"/>
    </lcf76f155ced4ddcb4097134ff3c332f>
    <TaxCatchAll xmlns="168603ac-458a-4d79-9ec1-e1862ec1dfab" xsi:nil="true"/>
    <MigrationWizIdPermissions xmlns="31e305d3-53e9-4243-b71d-f734a41c4d25" xsi:nil="true"/>
    <MigrationWizIdVersion xmlns="31e305d3-53e9-4243-b71d-f734a41c4d25" xsi:nil="true"/>
    <lcf76f155ced4ddcb4097134ff3c332f0 xmlns="31e305d3-53e9-4243-b71d-f734a41c4d25" xsi:nil="true"/>
    <MigrationWizId xmlns="31e305d3-53e9-4243-b71d-f734a41c4d25" xsi:nil="true"/>
  </documentManagement>
</p:properties>
</file>

<file path=customXml/itemProps1.xml><?xml version="1.0" encoding="utf-8"?>
<ds:datastoreItem xmlns:ds="http://schemas.openxmlformats.org/officeDocument/2006/customXml" ds:itemID="{E279E7A7-4260-46E0-862C-89410EDAE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305d3-53e9-4243-b71d-f734a41c4d25"/>
    <ds:schemaRef ds:uri="168603ac-458a-4d79-9ec1-e1862ec1df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05026F-A4D7-41F7-91B2-316F9E90356A}">
  <ds:schemaRefs>
    <ds:schemaRef ds:uri="http://schemas.microsoft.com/sharepoint/v3/contenttype/forms"/>
  </ds:schemaRefs>
</ds:datastoreItem>
</file>

<file path=customXml/itemProps3.xml><?xml version="1.0" encoding="utf-8"?>
<ds:datastoreItem xmlns:ds="http://schemas.openxmlformats.org/officeDocument/2006/customXml" ds:itemID="{FB79E676-3DDB-43D3-AA61-F460C6A691CD}">
  <ds:schemaRefs>
    <ds:schemaRef ds:uri="http://schemas.microsoft.com/office/2006/metadata/properties"/>
    <ds:schemaRef ds:uri="http://purl.org/dc/terms/"/>
    <ds:schemaRef ds:uri="http://www.w3.org/XML/1998/namespace"/>
    <ds:schemaRef ds:uri="http://schemas.openxmlformats.org/package/2006/metadata/core-properties"/>
    <ds:schemaRef ds:uri="http://schemas.microsoft.com/office/infopath/2007/PartnerControls"/>
    <ds:schemaRef ds:uri="http://purl.org/dc/elements/1.1/"/>
    <ds:schemaRef ds:uri="31e305d3-53e9-4243-b71d-f734a41c4d25"/>
    <ds:schemaRef ds:uri="http://schemas.microsoft.com/office/2006/documentManagement/types"/>
    <ds:schemaRef ds:uri="168603ac-458a-4d79-9ec1-e1862ec1dfa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OA Template_vVG</Template>
  <TotalTime>0</TotalTime>
  <Words>2256</Words>
  <Application>Microsoft Macintosh PowerPoint</Application>
  <PresentationFormat>Widescreen</PresentationFormat>
  <Paragraphs>179</Paragraphs>
  <Slides>15</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4" baseType="lpstr">
      <vt:lpstr>Segoe UI</vt:lpstr>
      <vt:lpstr>Wingdings</vt:lpstr>
      <vt:lpstr>Arial Unicode MS</vt:lpstr>
      <vt:lpstr>Arial</vt:lpstr>
      <vt:lpstr>Barlow</vt:lpstr>
      <vt:lpstr>Georgia</vt:lpstr>
      <vt:lpstr>White</vt:lpstr>
      <vt:lpstr>Contrast</vt:lpstr>
      <vt:lpstr>think-cell Slide</vt:lpstr>
      <vt:lpstr>Life sciences in the Austin region</vt:lpstr>
      <vt:lpstr>The Austin region has the key ingredients for a thriving life sciences ecosystem</vt:lpstr>
      <vt:lpstr>Get to know the Austin region</vt:lpstr>
      <vt:lpstr>The Austin region has unique assets that will fuel the growth of the life sciences ecosystem</vt:lpstr>
      <vt:lpstr>Why the Austin region is the right place for your life sciences business</vt:lpstr>
      <vt:lpstr>Austin leaders have aligned on a vision to expand the life sciences ecosystem in the region</vt:lpstr>
      <vt:lpstr>The Austin region’s life sciences industry can build on existing strengths in tech and computational sciences</vt:lpstr>
      <vt:lpstr>The Austin region has a deep talent pool</vt:lpstr>
      <vt:lpstr>Infrastructure is in place for life sciences innovation</vt:lpstr>
      <vt:lpstr>PowerPoint Presentation</vt:lpstr>
      <vt:lpstr>PowerPoint Presentation</vt:lpstr>
      <vt:lpstr>Specialization in MedTech in the region can serve as a catalyst for growth</vt:lpstr>
      <vt:lpstr>The Austin region is home to world class AI-enabled life sciences and digital health capabilities</vt:lpstr>
      <vt:lpstr>The Austin region has the groundwork for accelerate biologics</vt:lpstr>
      <vt:lpstr>The addition of new clinical spaces and programming can further enhance efforts underway around clinical trials and life sciences enablement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2024-05-14T17:31:32Z</dcterms:created>
  <dcterms:modified xsi:type="dcterms:W3CDTF">2024-06-02T18:58:11Z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0x01010069DDB80A1679104B851CA574E450B1DC</vt:lpwstr>
  </property>
  <property fmtid="{D5CDD505-2E9C-101B-9397-08002B2CF9AE}" pid="4" name="TemplateLastEdited">
    <vt:lpwstr>2024-04-05 09:09 AM</vt:lpwstr>
  </property>
</Properties>
</file>